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302" r:id="rId3"/>
    <p:sldId id="263" r:id="rId4"/>
    <p:sldId id="257" r:id="rId5"/>
    <p:sldId id="264" r:id="rId6"/>
    <p:sldId id="318" r:id="rId7"/>
    <p:sldId id="267" r:id="rId8"/>
    <p:sldId id="258" r:id="rId9"/>
    <p:sldId id="304" r:id="rId10"/>
    <p:sldId id="305" r:id="rId11"/>
    <p:sldId id="260" r:id="rId12"/>
    <p:sldId id="261" r:id="rId13"/>
    <p:sldId id="294" r:id="rId14"/>
    <p:sldId id="293" r:id="rId15"/>
    <p:sldId id="271" r:id="rId16"/>
    <p:sldId id="270" r:id="rId17"/>
    <p:sldId id="291" r:id="rId18"/>
    <p:sldId id="287" r:id="rId19"/>
    <p:sldId id="290" r:id="rId20"/>
    <p:sldId id="265" r:id="rId21"/>
    <p:sldId id="280" r:id="rId22"/>
    <p:sldId id="266" r:id="rId23"/>
    <p:sldId id="312" r:id="rId24"/>
    <p:sldId id="313" r:id="rId25"/>
    <p:sldId id="314" r:id="rId26"/>
    <p:sldId id="310" r:id="rId27"/>
    <p:sldId id="306" r:id="rId28"/>
    <p:sldId id="307" r:id="rId29"/>
    <p:sldId id="301" r:id="rId30"/>
    <p:sldId id="319" r:id="rId31"/>
    <p:sldId id="311" r:id="rId32"/>
    <p:sldId id="276" r:id="rId33"/>
    <p:sldId id="278" r:id="rId34"/>
    <p:sldId id="316" r:id="rId35"/>
    <p:sldId id="296" r:id="rId36"/>
    <p:sldId id="317" r:id="rId37"/>
    <p:sldId id="297" r:id="rId38"/>
    <p:sldId id="315" r:id="rId39"/>
    <p:sldId id="299" r:id="rId40"/>
    <p:sldId id="279" r:id="rId41"/>
    <p:sldId id="274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704"/>
    <a:srgbClr val="23232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25" d="100"/>
          <a:sy n="125" d="100"/>
        </p:scale>
        <p:origin x="-144" y="-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9BE84-1A02-466E-B607-0A4A9B262F56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4E80-CD61-4865-9C34-05E308167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1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137E4-D4B2-4E79-86E7-1A2332647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5F699-011F-4D8E-8877-EB7908F6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283CB-9210-4121-B580-8CAAF664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5F261-4A88-4468-B0B1-EFDE3E2D2A08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652A2-CFB3-4B3D-A637-FFC66CFB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43152-B2D3-4950-94A4-B36523BD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7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102A-AEBA-4272-8F8A-0DA5143A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EF10B3-A0E9-4C99-8646-41651BB0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5D683-DC54-4D69-AFAF-68472EBF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1DD0-5753-4242-9DAB-6666A7E8601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7961A-63B6-4FB6-B1BF-3B898636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2360-36E9-436C-8ABE-ABE80A7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A79CE3-C3FC-4CDF-959E-A9A321F4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3AF37-AFF6-4FA8-A714-158720306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9A280-6709-4D85-9097-8DFF8421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CF9A-2AC1-45DA-A30D-68FF98A7B3A3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9C54E-A728-4F69-8998-659B4FC0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0D4D-36DA-49A7-AB36-A56BF76C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7D4-7633-4713-A0F4-D681E4A8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7178"/>
            <a:ext cx="10515600" cy="84672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97E1C-2F56-4C90-81B0-FA06ACA3D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861BC-C2EE-45C0-B92B-D2DFF36A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34B-607D-439A-A759-CCB646D37059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7C63D-8CBD-4863-A435-6686EEBA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F1AB2-D5E2-4BFF-B7F2-D0FE2E93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5697"/>
            <a:ext cx="2743200" cy="365125"/>
          </a:xfrm>
        </p:spPr>
        <p:txBody>
          <a:bodyPr/>
          <a:lstStyle>
            <a:lvl1pPr>
              <a:defRPr sz="1050">
                <a:solidFill>
                  <a:srgbClr val="DEA704"/>
                </a:solidFill>
              </a:defRPr>
            </a:lvl1pPr>
          </a:lstStyle>
          <a:p>
            <a:fld id="{44FEDAAE-5045-46B7-810A-BD07B494A7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13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6C98C-AF40-443A-9896-001E10EA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D989A-D8DD-4868-9239-DB1FAFC6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DCD62-FE52-4A7D-87E3-F173FE41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4275-FC6D-4897-BBA0-6F413C3DB071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06D2B-EDD9-41D8-9220-E0B1E837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93605-4521-4B35-BE3B-BF2F338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1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2160F-92CA-47BF-ABDA-84A6964D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CC29-EF84-466E-810E-7F2AEE3A6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760C-9A2C-4692-9C55-9CFC0DB3D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AC98A-6645-41BB-BEA6-36120CDB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2E82-B3AA-40F5-9F6A-5DCD91B70531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C3A6C-7895-445E-ACE6-A8CE5A1A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D9DFE3-00C6-4148-8BDF-6D10D5A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54EAC-5B58-4268-8C6E-4D7C3031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55546-6F74-4024-9059-4D68AE59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3C0A0-019A-4D45-B887-A22B2376F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9370DD-FA6D-4C56-B4A8-59C81D5F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B2C0CC-C1AB-4105-BB24-C2627735B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03761-29D7-4BC7-BE2C-386CF53F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453-4731-45F7-97B2-8F5D4517E47F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4A204-628F-4086-86CB-400672C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6858ED-2BF3-4645-8CD2-3ECDCE09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8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79035-C97D-4999-B5E2-A6E5C2F3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18349-FF47-4469-AE7E-DDDB531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D4DF-4F1E-4E4F-8A25-6525FC80D93C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4EF5EE-BB2D-4B1A-9323-6403CDFB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E00438-61B7-4881-A9D8-E2B36ECF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D12E7E-7DCE-4D05-8CE3-541CA4BF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E392-2508-4C7E-BC20-5ED4EAED9544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468C3-49AC-4DF6-ACF0-91FC7CB5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6A54B-D401-41AD-93E6-CC16E526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DC90C-3EEF-499E-99A7-0DAAFA1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20CB8-6740-4D51-A1C4-FAB9D91A6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0EB211-16B3-4737-9833-AC142C89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895656-3A0E-411D-92DA-596CCF3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47A1-D938-4AB5-8339-443FDB1B8912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07909-225B-42E8-B485-358CEA05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4A456-EA81-4028-8671-F0E0A25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5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F4EB-A162-490D-B14B-41CC703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F295B-7673-4FBD-B95A-1F8C3F05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F5E964-D371-49F1-86B3-5685B1D40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3F43A-9F12-42AE-BD76-8DC9229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6EF4-3781-4FAC-BF08-DE34464E5298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179325-338C-4C7E-B899-D44A9627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1821E5-4C5B-4486-AAD7-3AB9EC2B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4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431B47E-742D-6A7C-836F-3E4924ADD9D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7809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5ABE58-4C9D-6AFE-4465-EB3C247F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780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C6E53C-5F9C-7465-86F5-04992E219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5" t="64053" r="39532" b="25974"/>
            <a:stretch/>
          </p:blipFill>
          <p:spPr>
            <a:xfrm>
              <a:off x="3381375" y="1162050"/>
              <a:ext cx="5353050" cy="3267075"/>
            </a:xfrm>
            <a:prstGeom prst="rect">
              <a:avLst/>
            </a:prstGeom>
          </p:spPr>
        </p:pic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AB26D2-F005-4F2B-B899-CF927C8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80F52-E754-4861-BA76-ECECF5D8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39" y="1179460"/>
            <a:ext cx="11553817" cy="517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B46F7-5E74-4283-9EC9-40F7DC31A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a typeface="G마켓 산스 Medium" panose="02000000000000000000"/>
              </a:defRPr>
            </a:lvl1pPr>
          </a:lstStyle>
          <a:p>
            <a:fld id="{C5D894F5-F34F-4595-833F-D54C520FD09E}" type="datetime1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84AB2-B594-426E-B3CF-54952A28A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ea typeface="G마켓 산스 Medium" panose="0200000000000000000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52016-6DF9-4228-823F-F2658B14C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856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EA704"/>
                </a:solidFill>
                <a:ea typeface="G마켓 산스 Medium" panose="02000000000000000000"/>
              </a:defRPr>
            </a:lvl1pPr>
          </a:lstStyle>
          <a:p>
            <a:pPr>
              <a:defRPr/>
            </a:pPr>
            <a:fld id="{44FEDAAE-5045-46B7-810A-BD07B494A77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0779DD-088E-9FCD-6F90-6050D0FE6B7C}"/>
              </a:ext>
            </a:extLst>
          </p:cNvPr>
          <p:cNvCxnSpPr>
            <a:cxnSpLocks/>
          </p:cNvCxnSpPr>
          <p:nvPr userDrawn="1"/>
        </p:nvCxnSpPr>
        <p:spPr>
          <a:xfrm>
            <a:off x="281940" y="200025"/>
            <a:ext cx="0" cy="652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679E7D-37DF-79F4-9247-D02C0B13695B}"/>
              </a:ext>
            </a:extLst>
          </p:cNvPr>
          <p:cNvCxnSpPr>
            <a:cxnSpLocks/>
          </p:cNvCxnSpPr>
          <p:nvPr userDrawn="1"/>
        </p:nvCxnSpPr>
        <p:spPr>
          <a:xfrm>
            <a:off x="11835765" y="200025"/>
            <a:ext cx="0" cy="652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B1A454-6961-572B-8304-139CDA9FFC09}"/>
              </a:ext>
            </a:extLst>
          </p:cNvPr>
          <p:cNvCxnSpPr>
            <a:cxnSpLocks/>
          </p:cNvCxnSpPr>
          <p:nvPr userDrawn="1"/>
        </p:nvCxnSpPr>
        <p:spPr>
          <a:xfrm>
            <a:off x="0" y="9532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3A495A-EA75-6D2C-1601-4637804DE14D}"/>
              </a:ext>
            </a:extLst>
          </p:cNvPr>
          <p:cNvCxnSpPr>
            <a:cxnSpLocks/>
          </p:cNvCxnSpPr>
          <p:nvPr userDrawn="1"/>
        </p:nvCxnSpPr>
        <p:spPr>
          <a:xfrm>
            <a:off x="0" y="638569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CC3379B-C846-D902-7277-725A99F74B63}"/>
              </a:ext>
            </a:extLst>
          </p:cNvPr>
          <p:cNvCxnSpPr/>
          <p:nvPr userDrawn="1"/>
        </p:nvCxnSpPr>
        <p:spPr>
          <a:xfrm>
            <a:off x="-238125" y="1179461"/>
            <a:ext cx="12744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DEA704"/>
          </a:solidFill>
          <a:latin typeface="+mj-lt"/>
          <a:ea typeface="G마켓 산스 Medium" panose="0200000000000000000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8.wdp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7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microsoft.com/office/2007/relationships/hdphoto" Target="../media/hdphoto1.wdp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17" Type="http://schemas.openxmlformats.org/officeDocument/2006/relationships/image" Target="../media/image31.png"/><Relationship Id="rId2" Type="http://schemas.openxmlformats.org/officeDocument/2006/relationships/image" Target="../media/image59.png"/><Relationship Id="rId16" Type="http://schemas.microsoft.com/office/2007/relationships/hdphoto" Target="../media/hdphoto2.wdp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microsoft.com/office/2007/relationships/hdphoto" Target="../media/hdphoto6.wdp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2BBA1E-6341-5AA4-48D5-54569246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6F2E90CD-92CC-614F-7A9C-DFC417323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735147"/>
            <a:ext cx="8676222" cy="1133071"/>
          </a:xfrm>
        </p:spPr>
        <p:txBody>
          <a:bodyPr>
            <a:normAutofit/>
          </a:bodyPr>
          <a:lstStyle/>
          <a:p>
            <a:r>
              <a:rPr lang="ko-KR" altLang="en-US" sz="1400" dirty="0" err="1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팀명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&lt;T&gt;</a:t>
            </a: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강대성</a:t>
            </a:r>
            <a:endParaRPr lang="en-US" altLang="ko-KR" sz="1400" dirty="0">
              <a:solidFill>
                <a:srgbClr val="FFCC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강경수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조성윤</a:t>
            </a:r>
          </a:p>
        </p:txBody>
      </p:sp>
    </p:spTree>
    <p:extLst>
      <p:ext uri="{BB962C8B-B14F-4D97-AF65-F5344CB8AC3E}">
        <p14:creationId xmlns:p14="http://schemas.microsoft.com/office/powerpoint/2010/main" val="330896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7C7CF-A820-7063-4058-D5BDC0AB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플레이어 조작키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E3C1-D167-DA4E-5FF2-E1832ED6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56533-34D2-DAF7-728B-9683ECF6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8F49E7-4AD4-2D13-76BB-E27D6E5F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53904"/>
            <a:ext cx="11563350" cy="57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237721-AAA0-86F6-88D7-DA3A31B5AE1C}"/>
              </a:ext>
            </a:extLst>
          </p:cNvPr>
          <p:cNvSpPr/>
          <p:nvPr/>
        </p:nvSpPr>
        <p:spPr>
          <a:xfrm>
            <a:off x="295274" y="1285875"/>
            <a:ext cx="11544299" cy="2676525"/>
          </a:xfrm>
          <a:prstGeom prst="roundRect">
            <a:avLst/>
          </a:prstGeom>
          <a:noFill/>
          <a:ln w="19050">
            <a:solidFill>
              <a:srgbClr val="DEA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7BF247-0EB0-4384-98A5-B21F9EF3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맵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62688C5-726B-457E-8ED2-37CF66DC1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94660"/>
              </p:ext>
            </p:extLst>
          </p:nvPr>
        </p:nvGraphicFramePr>
        <p:xfrm>
          <a:off x="295274" y="4121739"/>
          <a:ext cx="11544299" cy="2263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011">
                  <a:extLst>
                    <a:ext uri="{9D8B030D-6E8A-4147-A177-3AD203B41FA5}">
                      <a16:colId xmlns:a16="http://schemas.microsoft.com/office/drawing/2014/main" val="3890381475"/>
                    </a:ext>
                  </a:extLst>
                </a:gridCol>
                <a:gridCol w="9731288">
                  <a:extLst>
                    <a:ext uri="{9D8B030D-6E8A-4147-A177-3AD203B41FA5}">
                      <a16:colId xmlns:a16="http://schemas.microsoft.com/office/drawing/2014/main" val="4110872760"/>
                    </a:ext>
                  </a:extLst>
                </a:gridCol>
              </a:tblGrid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이름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64168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게임시작 버튼 누르면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 Scene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74239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칼과 방패 획득 후 몬스터에게 코인을 모을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260842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Shop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 금액으로 스크롤 구매해야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씬 이동가능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92255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함정이 배치된 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보물상자까지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도달시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61605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엔딩크레딧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이후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아무키나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입력시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로이동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1255283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C0092AF-FD58-E4C0-C6F1-19B6A9A2ED47}"/>
              </a:ext>
            </a:extLst>
          </p:cNvPr>
          <p:cNvSpPr/>
          <p:nvPr/>
        </p:nvSpPr>
        <p:spPr>
          <a:xfrm>
            <a:off x="362857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1EB03A-4A4A-777E-0CAF-3F92E9673243}"/>
              </a:ext>
            </a:extLst>
          </p:cNvPr>
          <p:cNvSpPr/>
          <p:nvPr/>
        </p:nvSpPr>
        <p:spPr>
          <a:xfrm>
            <a:off x="3527878" y="182090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95FB0-6D09-CF91-E73D-4FC172ACC14B}"/>
              </a:ext>
            </a:extLst>
          </p:cNvPr>
          <p:cNvSpPr/>
          <p:nvPr/>
        </p:nvSpPr>
        <p:spPr>
          <a:xfrm>
            <a:off x="3527878" y="298227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0543F3-8F32-5D20-8D8B-7510E348D763}"/>
              </a:ext>
            </a:extLst>
          </p:cNvPr>
          <p:cNvSpPr/>
          <p:nvPr/>
        </p:nvSpPr>
        <p:spPr>
          <a:xfrm>
            <a:off x="6634842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Sub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BD0B0C-9B7A-729E-E411-9817D09BB9AE}"/>
              </a:ext>
            </a:extLst>
          </p:cNvPr>
          <p:cNvSpPr/>
          <p:nvPr/>
        </p:nvSpPr>
        <p:spPr>
          <a:xfrm>
            <a:off x="10029371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Ending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299960-22AA-99A1-B495-983698BDF1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061029" y="2208029"/>
            <a:ext cx="146684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DF83F-8D28-3922-717B-DF7F45614657}"/>
              </a:ext>
            </a:extLst>
          </p:cNvPr>
          <p:cNvCxnSpPr/>
          <p:nvPr/>
        </p:nvCxnSpPr>
        <p:spPr>
          <a:xfrm>
            <a:off x="3952875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A7D235-35E1-A442-EADB-6BF209C3BA93}"/>
              </a:ext>
            </a:extLst>
          </p:cNvPr>
          <p:cNvCxnSpPr/>
          <p:nvPr/>
        </p:nvCxnSpPr>
        <p:spPr>
          <a:xfrm flipV="1">
            <a:off x="4781550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DBAF2-5639-8FA6-926B-61930634B13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226050" y="2208029"/>
            <a:ext cx="140879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415485-DCA3-651B-5A87-880E6CD2A74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333014" y="2208029"/>
            <a:ext cx="16963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611B1B-14E5-9805-66D5-2A6C0F9C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916D41-2C71-16D3-9C36-8FBBDCD2F866}"/>
              </a:ext>
            </a:extLst>
          </p:cNvPr>
          <p:cNvSpPr/>
          <p:nvPr/>
        </p:nvSpPr>
        <p:spPr>
          <a:xfrm>
            <a:off x="4632551" y="593136"/>
            <a:ext cx="1631497" cy="692739"/>
          </a:xfrm>
          <a:prstGeom prst="round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 Manager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847AB-A8D6-2CF3-BA3F-F2EC3BA73B81}"/>
              </a:ext>
            </a:extLst>
          </p:cNvPr>
          <p:cNvSpPr txBox="1"/>
          <p:nvPr/>
        </p:nvSpPr>
        <p:spPr>
          <a:xfrm>
            <a:off x="2721427" y="1358127"/>
            <a:ext cx="5453744" cy="3905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Map Manager</a:t>
            </a:r>
            <a:r>
              <a:rPr lang="ko-KR" altLang="en-US" sz="1600" dirty="0">
                <a:solidFill>
                  <a:schemeClr val="bg1"/>
                </a:solidFill>
              </a:rPr>
              <a:t>가 맵 변경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전환효과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등을 관리함</a:t>
            </a:r>
          </a:p>
        </p:txBody>
      </p:sp>
    </p:spTree>
    <p:extLst>
      <p:ext uri="{BB962C8B-B14F-4D97-AF65-F5344CB8AC3E}">
        <p14:creationId xmlns:p14="http://schemas.microsoft.com/office/powerpoint/2010/main" val="200743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F1E36-7BC6-43C8-85F8-FFC1C8B9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1FDB-EBE5-4852-A1C6-84DFEB51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90625"/>
            <a:ext cx="11058525" cy="4986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각기 다른 체력과 공격방식을 가지고 있음</a:t>
            </a:r>
            <a:endParaRPr lang="en-US" altLang="ko-KR" sz="2000" dirty="0"/>
          </a:p>
          <a:p>
            <a:r>
              <a:rPr lang="ko-KR" altLang="en-US" sz="2000" dirty="0"/>
              <a:t>정해진 확률에 따라 하트와 동전을 떨어트림</a:t>
            </a:r>
            <a:br>
              <a:rPr lang="en-US" altLang="ko-KR" sz="2000" dirty="0"/>
            </a:br>
            <a:endParaRPr lang="en-US" altLang="ko-KR" sz="11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Idle, Move, Chase, </a:t>
            </a:r>
            <a:r>
              <a:rPr lang="en-US" altLang="ko-KR" sz="2000" dirty="0" err="1"/>
              <a:t>AtackWait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Atack</a:t>
            </a:r>
            <a:r>
              <a:rPr lang="en-US" altLang="ko-KR" sz="2000" dirty="0"/>
              <a:t>, Return </a:t>
            </a:r>
            <a:r>
              <a:rPr lang="ko-KR" altLang="en-US" sz="2000" dirty="0"/>
              <a:t>중 하나의 상태를 가지고 행동하는</a:t>
            </a:r>
            <a:br>
              <a:rPr lang="en-US" altLang="ko-KR" sz="2000" dirty="0"/>
            </a:br>
            <a:r>
              <a:rPr lang="ko-KR" altLang="en-US" sz="2000" dirty="0"/>
              <a:t>유한상태를 사용함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832D4BC-1DA5-B0B4-BEC4-7A10DDE0D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55112"/>
              </p:ext>
            </p:extLst>
          </p:nvPr>
        </p:nvGraphicFramePr>
        <p:xfrm>
          <a:off x="295274" y="4038737"/>
          <a:ext cx="11534776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279">
                  <a:extLst>
                    <a:ext uri="{9D8B030D-6E8A-4147-A177-3AD203B41FA5}">
                      <a16:colId xmlns:a16="http://schemas.microsoft.com/office/drawing/2014/main" val="590428843"/>
                    </a:ext>
                  </a:extLst>
                </a:gridCol>
                <a:gridCol w="7637497">
                  <a:extLst>
                    <a:ext uri="{9D8B030D-6E8A-4147-A177-3AD203B41FA5}">
                      <a16:colId xmlns:a16="http://schemas.microsoft.com/office/drawing/2014/main" val="671031016"/>
                    </a:ext>
                  </a:extLst>
                </a:gridCol>
              </a:tblGrid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909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대기상태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일정시간이 지난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0707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정해진 정찰포인트를 향해 이동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7082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41872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도착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또는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 결정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61758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향해 공격 후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30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놓침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6870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87C95-385C-B3DB-07D6-40B58150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21A018D-411F-2F65-6778-B77DB9C5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51874"/>
              </p:ext>
            </p:extLst>
          </p:nvPr>
        </p:nvGraphicFramePr>
        <p:xfrm>
          <a:off x="295274" y="1938519"/>
          <a:ext cx="11534776" cy="125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694">
                  <a:extLst>
                    <a:ext uri="{9D8B030D-6E8A-4147-A177-3AD203B41FA5}">
                      <a16:colId xmlns:a16="http://schemas.microsoft.com/office/drawing/2014/main" val="2934213200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822881191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108744047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890687687"/>
                    </a:ext>
                  </a:extLst>
                </a:gridCol>
              </a:tblGrid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 이름</a:t>
                      </a: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공격패턴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173513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Sward Man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근거리 찌르기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35445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Evil Wizard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원거리 공격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57224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</a:rPr>
                        <a:t>BomBird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자폭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08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70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26201-7C75-ACBE-68B8-137ED204931B}"/>
              </a:ext>
            </a:extLst>
          </p:cNvPr>
          <p:cNvSpPr/>
          <p:nvPr/>
        </p:nvSpPr>
        <p:spPr>
          <a:xfrm>
            <a:off x="4558726" y="953272"/>
            <a:ext cx="7283198" cy="5432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580AA-57C6-F3BF-ABFE-BA6EA894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5117181"/>
            <a:ext cx="1764102" cy="1100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809135-2F13-5182-A537-2B59451A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5" y="2851865"/>
            <a:ext cx="1473135" cy="2139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AA9A3-5C92-597F-96EB-726D94B0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2" y="1190626"/>
            <a:ext cx="1403401" cy="16612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B8900D-3EE4-67F1-1A3C-0EBFC20B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BD3124B-1947-ADD9-84A3-A6B976337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58726" y="1286940"/>
            <a:ext cx="7283198" cy="4643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4CAD5-1AB8-8547-CE8A-7D8AC9359A98}"/>
              </a:ext>
            </a:extLst>
          </p:cNvPr>
          <p:cNvSpPr txBox="1"/>
          <p:nvPr/>
        </p:nvSpPr>
        <p:spPr>
          <a:xfrm>
            <a:off x="1796431" y="1521144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Evil Wizard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원거리 공격 </a:t>
            </a:r>
            <a:r>
              <a:rPr lang="en-US" altLang="ko-KR" dirty="0">
                <a:solidFill>
                  <a:schemeClr val="bg1"/>
                </a:solidFill>
              </a:rPr>
              <a:t>: Bullet </a:t>
            </a:r>
            <a:r>
              <a:rPr lang="ko-KR" altLang="en-US" dirty="0">
                <a:solidFill>
                  <a:schemeClr val="bg1"/>
                </a:solidFill>
              </a:rPr>
              <a:t>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후 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8319D-E618-1D24-D461-2A0F6FD02524}"/>
              </a:ext>
            </a:extLst>
          </p:cNvPr>
          <p:cNvSpPr txBox="1"/>
          <p:nvPr/>
        </p:nvSpPr>
        <p:spPr>
          <a:xfrm>
            <a:off x="1796431" y="3429000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Sward Man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베기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찌르기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0DDD1-4FD9-CB4E-7120-13FA328B977D}"/>
              </a:ext>
            </a:extLst>
          </p:cNvPr>
          <p:cNvSpPr txBox="1"/>
          <p:nvPr/>
        </p:nvSpPr>
        <p:spPr>
          <a:xfrm>
            <a:off x="1796431" y="5142907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EA704"/>
                </a:solidFill>
              </a:rPr>
              <a:t>BomBird</a:t>
            </a:r>
            <a:endParaRPr lang="en-US" altLang="ko-KR" dirty="0">
              <a:solidFill>
                <a:srgbClr val="DEA704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자폭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5CCF8-9274-2CF7-6BBD-A60E7EC9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E30980-0A72-35DD-B30A-E6C624264C07}"/>
              </a:ext>
            </a:extLst>
          </p:cNvPr>
          <p:cNvCxnSpPr>
            <a:cxnSpLocks/>
          </p:cNvCxnSpPr>
          <p:nvPr/>
        </p:nvCxnSpPr>
        <p:spPr>
          <a:xfrm>
            <a:off x="466725" y="2886075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660ABA-378C-C805-7188-198D3D525C7E}"/>
              </a:ext>
            </a:extLst>
          </p:cNvPr>
          <p:cNvCxnSpPr>
            <a:cxnSpLocks/>
          </p:cNvCxnSpPr>
          <p:nvPr/>
        </p:nvCxnSpPr>
        <p:spPr>
          <a:xfrm>
            <a:off x="466725" y="4991512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504AB-1357-D54E-5227-088A2B38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함정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6F9AB-5C82-563D-3BC6-36AFFBE4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1241778"/>
            <a:ext cx="2210625" cy="20110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48B09-2CAB-2648-C233-D499AD74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3720997"/>
            <a:ext cx="2213094" cy="21050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60C14-59CA-3034-ABC7-B599FB642573}"/>
              </a:ext>
            </a:extLst>
          </p:cNvPr>
          <p:cNvSpPr txBox="1"/>
          <p:nvPr/>
        </p:nvSpPr>
        <p:spPr>
          <a:xfrm>
            <a:off x="2734499" y="1245268"/>
            <a:ext cx="3882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Bullet 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총알을 일직선 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1CEE-AE0B-B216-205B-CA9F4590534B}"/>
              </a:ext>
            </a:extLst>
          </p:cNvPr>
          <p:cNvSpPr txBox="1"/>
          <p:nvPr/>
        </p:nvSpPr>
        <p:spPr>
          <a:xfrm>
            <a:off x="2734499" y="3720997"/>
            <a:ext cx="46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Rock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돌을 생성하여 일직선으로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-1, </a:t>
            </a:r>
            <a:r>
              <a:rPr lang="ko-KR" altLang="en-US" dirty="0" err="1">
                <a:solidFill>
                  <a:schemeClr val="bg1"/>
                </a:solidFill>
              </a:rPr>
              <a:t>넉백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F1904-6FB9-B3FA-1B54-8FD53B1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757FF7-D830-9EEC-DB18-02F4778E8711}"/>
              </a:ext>
            </a:extLst>
          </p:cNvPr>
          <p:cNvCxnSpPr>
            <a:cxnSpLocks/>
          </p:cNvCxnSpPr>
          <p:nvPr/>
        </p:nvCxnSpPr>
        <p:spPr>
          <a:xfrm>
            <a:off x="523874" y="3495675"/>
            <a:ext cx="688530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2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325578"/>
            <a:ext cx="8001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칼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사냥에 사용되며 접촉한 적의 </a:t>
            </a:r>
            <a:r>
              <a:rPr lang="en-US" altLang="ko-KR" dirty="0">
                <a:solidFill>
                  <a:schemeClr val="bg1"/>
                </a:solidFill>
              </a:rPr>
              <a:t>Heart 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감소시킴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칼 아이템을 획득하지 못했을 경우 공격을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칼은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303400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방패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의 공격을 막기위해 사용되며 방어 </a:t>
            </a:r>
            <a:r>
              <a:rPr lang="ko-KR" altLang="en-US" dirty="0" err="1">
                <a:solidFill>
                  <a:schemeClr val="bg1"/>
                </a:solidFill>
              </a:rPr>
              <a:t>성공시</a:t>
            </a:r>
            <a:r>
              <a:rPr lang="ko-KR" altLang="en-US" dirty="0">
                <a:solidFill>
                  <a:schemeClr val="bg1"/>
                </a:solidFill>
              </a:rPr>
              <a:t> 약간의 무적시간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방패영역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아닌 공격은 막을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 아이템을 획득하지 못했을 경우 </a:t>
            </a:r>
            <a:r>
              <a:rPr lang="ko-KR" altLang="en-US" dirty="0" err="1">
                <a:solidFill>
                  <a:schemeClr val="bg1"/>
                </a:solidFill>
              </a:rPr>
              <a:t>방어을</a:t>
            </a:r>
            <a:r>
              <a:rPr lang="ko-KR" altLang="en-US" dirty="0">
                <a:solidFill>
                  <a:schemeClr val="bg1"/>
                </a:solidFill>
              </a:rPr>
              <a:t>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방패는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5019435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스크롤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최초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회만 구매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구매시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씬으로</a:t>
            </a:r>
            <a:r>
              <a:rPr lang="ko-KR" altLang="en-US" dirty="0">
                <a:solidFill>
                  <a:schemeClr val="bg1"/>
                </a:solidFill>
              </a:rPr>
              <a:t> 이동 가능한 경로가 열림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16092B-6448-EB3D-D6F9-93936C14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F40308-556B-73E8-79B3-2B7FD0FB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" y="1334709"/>
            <a:ext cx="1155798" cy="1182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44244F-7E3B-EC44-E565-95446920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6" y="3075903"/>
            <a:ext cx="1086237" cy="1289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C39CCE-AAE4-12EA-9A23-B384FF091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906" r="9906"/>
          <a:stretch/>
        </p:blipFill>
        <p:spPr>
          <a:xfrm>
            <a:off x="385311" y="4764882"/>
            <a:ext cx="1395864" cy="141921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B2FC29-680B-0AA8-720E-3C888DC9382E}"/>
              </a:ext>
            </a:extLst>
          </p:cNvPr>
          <p:cNvCxnSpPr>
            <a:cxnSpLocks/>
          </p:cNvCxnSpPr>
          <p:nvPr/>
        </p:nvCxnSpPr>
        <p:spPr>
          <a:xfrm>
            <a:off x="523874" y="2752958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C0F7BE-7430-450E-FE98-5DA78A1DB36D}"/>
              </a:ext>
            </a:extLst>
          </p:cNvPr>
          <p:cNvCxnSpPr>
            <a:cxnSpLocks/>
          </p:cNvCxnSpPr>
          <p:nvPr/>
        </p:nvCxnSpPr>
        <p:spPr>
          <a:xfrm>
            <a:off x="523874" y="4764882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87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190063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코인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코인이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2485370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생명 조각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생명 조각이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증가하며 최대 생명력 초과 못함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생명조각은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378067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 err="1">
                <a:solidFill>
                  <a:srgbClr val="DEA704"/>
                </a:solidFill>
              </a:rPr>
              <a:t>포션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개만 소유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사용시 사라짐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ko-KR" altLang="en-US" dirty="0" err="1">
                <a:solidFill>
                  <a:schemeClr val="bg1"/>
                </a:solidFill>
              </a:rPr>
              <a:t>포션은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사용시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증가시키며 최대 생명력 초과 못함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8FF9E-C066-FD3B-7EF1-F209B4DD933E}"/>
              </a:ext>
            </a:extLst>
          </p:cNvPr>
          <p:cNvSpPr txBox="1"/>
          <p:nvPr/>
        </p:nvSpPr>
        <p:spPr>
          <a:xfrm>
            <a:off x="1781175" y="5352983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상자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씬의</a:t>
            </a:r>
            <a:r>
              <a:rPr lang="ko-KR" altLang="en-US" dirty="0">
                <a:solidFill>
                  <a:schemeClr val="bg1"/>
                </a:solidFill>
              </a:rPr>
              <a:t> 마지막 구역에 존재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상자가 작동하면 </a:t>
            </a:r>
            <a:r>
              <a:rPr lang="en-US" altLang="ko-KR" dirty="0">
                <a:solidFill>
                  <a:schemeClr val="bg1"/>
                </a:solidFill>
              </a:rPr>
              <a:t>Ending</a:t>
            </a:r>
            <a:r>
              <a:rPr lang="ko-KR" altLang="en-US" dirty="0">
                <a:solidFill>
                  <a:schemeClr val="bg1"/>
                </a:solidFill>
              </a:rPr>
              <a:t>으로 이동하며 게임이 끝나게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270BFE-5D20-9E59-6096-64B1317F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028" name="Picture 4" descr="어탐] 비모와 언더테일 : 네이버 블로그">
            <a:extLst>
              <a:ext uri="{FF2B5EF4-FFF2-40B4-BE49-F238E27FC236}">
                <a16:creationId xmlns:a16="http://schemas.microsoft.com/office/drawing/2014/main" id="{746AEFF3-A066-FE6F-1C10-238E79A3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375" y1="33500" x2="16375" y2="33500"/>
                        <a14:foregroundMark x1="15000" y1="29125" x2="15000" y2="29125"/>
                        <a14:foregroundMark x1="13625" y1="28625" x2="13625" y2="28625"/>
                        <a14:foregroundMark x1="45750" y1="16125" x2="45750" y2="16125"/>
                        <a14:foregroundMark x1="44375" y1="11500" x2="44375" y2="11500"/>
                        <a14:foregroundMark x1="83500" y1="34125" x2="83500" y2="34125"/>
                        <a14:foregroundMark x1="81250" y1="66125" x2="81250" y2="66125"/>
                        <a14:foregroundMark x1="49375" y1="81250" x2="49375" y2="81250"/>
                        <a14:foregroundMark x1="17250" y1="67625" x2="17250" y2="67625"/>
                        <a14:foregroundMark x1="45125" y1="83125" x2="45125" y2="83125"/>
                        <a14:foregroundMark x1="46500" y1="80125" x2="49000" y2="84000"/>
                        <a14:foregroundMark x1="54250" y1="80875" x2="49500" y2="86375"/>
                        <a14:foregroundMark x1="18375" y1="67500" x2="18375" y2="67500"/>
                        <a14:foregroundMark x1="20500" y1="65500" x2="16750" y2="68375"/>
                        <a14:foregroundMark x1="14375" y1="65625" x2="17875" y2="68500"/>
                        <a14:foregroundMark x1="16375" y1="31500" x2="17375" y2="34000"/>
                        <a14:foregroundMark x1="48375" y1="15250" x2="49250" y2="18250"/>
                        <a14:foregroundMark x1="82625" y1="33500" x2="81250" y2="35875"/>
                        <a14:foregroundMark x1="46750" y1="80250" x2="47500" y2="83000"/>
                        <a14:foregroundMark x1="55625" y1="78625" x2="52625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8" y="2402291"/>
            <a:ext cx="136398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22EF4B-7A52-5646-93F6-A53F273280F3}"/>
              </a:ext>
            </a:extLst>
          </p:cNvPr>
          <p:cNvCxnSpPr>
            <a:cxnSpLocks/>
          </p:cNvCxnSpPr>
          <p:nvPr/>
        </p:nvCxnSpPr>
        <p:spPr>
          <a:xfrm>
            <a:off x="523874" y="2402291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7BE9D3-21BE-23EB-18B0-13327E02A2F4}"/>
              </a:ext>
            </a:extLst>
          </p:cNvPr>
          <p:cNvCxnSpPr>
            <a:cxnSpLocks/>
          </p:cNvCxnSpPr>
          <p:nvPr/>
        </p:nvCxnSpPr>
        <p:spPr>
          <a:xfrm>
            <a:off x="523874" y="3706740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997619-7A42-ADE2-7257-D3C5A381FEFB}"/>
              </a:ext>
            </a:extLst>
          </p:cNvPr>
          <p:cNvCxnSpPr>
            <a:cxnSpLocks/>
          </p:cNvCxnSpPr>
          <p:nvPr/>
        </p:nvCxnSpPr>
        <p:spPr>
          <a:xfrm>
            <a:off x="523874" y="5269045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34C693D-3DCF-5AAE-0307-A47A5A80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093" y="3924612"/>
            <a:ext cx="728132" cy="11066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0A661B-33B7-E511-0989-499EBC65B1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225" t="9947" r="14045" b="6909"/>
          <a:stretch/>
        </p:blipFill>
        <p:spPr>
          <a:xfrm>
            <a:off x="621771" y="5324824"/>
            <a:ext cx="866775" cy="1060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F6131C-7803-57FB-C418-841079F2E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7" y="1271273"/>
            <a:ext cx="507042" cy="8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30156 -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A39C1AE-8148-BD68-BE11-C0445F7C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9525"/>
            <a:ext cx="12192000" cy="68484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E35E72-4358-36DF-34EC-AC253816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4" y="1332574"/>
            <a:ext cx="2288383" cy="20057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E1F074-8A84-D613-FF41-3A429828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4" y="4393036"/>
            <a:ext cx="2405761" cy="21764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F8205E-0394-CE7F-24E1-B8783455E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667" y="2348458"/>
            <a:ext cx="1819275" cy="3543300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0BA206C-2127-3E52-9E61-90EE3279A67F}"/>
              </a:ext>
            </a:extLst>
          </p:cNvPr>
          <p:cNvSpPr/>
          <p:nvPr/>
        </p:nvSpPr>
        <p:spPr>
          <a:xfrm rot="10800000">
            <a:off x="8439150" y="21097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3176132-C52F-5228-669C-B03F9C7BEEB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077325" y="2433638"/>
            <a:ext cx="986342" cy="72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ABB66E7-DBEF-A005-DD0D-D630FA9C4BC6}"/>
              </a:ext>
            </a:extLst>
          </p:cNvPr>
          <p:cNvSpPr/>
          <p:nvPr/>
        </p:nvSpPr>
        <p:spPr>
          <a:xfrm rot="10800000">
            <a:off x="5686425" y="-223837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F3BF47D-FB20-462D-854E-5FA34B5AB99F}"/>
              </a:ext>
            </a:extLst>
          </p:cNvPr>
          <p:cNvSpPr/>
          <p:nvPr/>
        </p:nvSpPr>
        <p:spPr>
          <a:xfrm rot="10800000">
            <a:off x="3829050" y="5476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64414D2-E3F4-DD86-247D-D09759B6E0CB}"/>
              </a:ext>
            </a:extLst>
          </p:cNvPr>
          <p:cNvSpPr/>
          <p:nvPr/>
        </p:nvSpPr>
        <p:spPr>
          <a:xfrm rot="10800000">
            <a:off x="2928685" y="3810816"/>
            <a:ext cx="5705980" cy="236247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1252AED-DFF7-920A-5E96-D2B2DA03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112" y="4972595"/>
            <a:ext cx="1876425" cy="18383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4ECC7-72CA-BCC8-C817-72DC51B74328}"/>
              </a:ext>
            </a:extLst>
          </p:cNvPr>
          <p:cNvCxnSpPr>
            <a:cxnSpLocks/>
            <a:stCxn id="25" idx="0"/>
            <a:endCxn id="35" idx="6"/>
          </p:cNvCxnSpPr>
          <p:nvPr/>
        </p:nvCxnSpPr>
        <p:spPr>
          <a:xfrm flipV="1">
            <a:off x="1313406" y="100013"/>
            <a:ext cx="4373019" cy="12325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8D541C0-533B-5B8F-5726-F9CBFB8B4633}"/>
              </a:ext>
            </a:extLst>
          </p:cNvPr>
          <p:cNvCxnSpPr>
            <a:cxnSpLocks/>
            <a:stCxn id="27" idx="3"/>
            <a:endCxn id="36" idx="0"/>
          </p:cNvCxnSpPr>
          <p:nvPr/>
        </p:nvCxnSpPr>
        <p:spPr>
          <a:xfrm flipV="1">
            <a:off x="2574975" y="1195388"/>
            <a:ext cx="1573162" cy="42858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86BF1C-9EE0-FC34-B739-3E323572EA78}"/>
              </a:ext>
            </a:extLst>
          </p:cNvPr>
          <p:cNvCxnSpPr>
            <a:cxnSpLocks/>
            <a:stCxn id="39" idx="1"/>
            <a:endCxn id="37" idx="1"/>
          </p:cNvCxnSpPr>
          <p:nvPr/>
        </p:nvCxnSpPr>
        <p:spPr>
          <a:xfrm flipH="1" flipV="1">
            <a:off x="7799044" y="5827310"/>
            <a:ext cx="340068" cy="644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11D8CC70-13AB-2465-7303-E0EA1E72B052}"/>
              </a:ext>
            </a:extLst>
          </p:cNvPr>
          <p:cNvSpPr/>
          <p:nvPr/>
        </p:nvSpPr>
        <p:spPr>
          <a:xfrm rot="10800000">
            <a:off x="8107568" y="22383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5218119-0EE3-CB43-0118-E3B6415BB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075" y="95251"/>
            <a:ext cx="1800225" cy="22002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B554D42-F093-77EB-FB30-03BCBBD999F9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>
            <a:off x="8745743" y="547688"/>
            <a:ext cx="890332" cy="6477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A57A49-CA0A-9BCF-C542-01024831B0B7}"/>
              </a:ext>
            </a:extLst>
          </p:cNvPr>
          <p:cNvSpPr txBox="1"/>
          <p:nvPr/>
        </p:nvSpPr>
        <p:spPr>
          <a:xfrm>
            <a:off x="110933" y="3339697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-&gt; 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이동장소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획득시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울타리 제거됨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32514-5264-6DB9-D8F4-ECFE1E768C63}"/>
              </a:ext>
            </a:extLst>
          </p:cNvPr>
          <p:cNvSpPr txBox="1"/>
          <p:nvPr/>
        </p:nvSpPr>
        <p:spPr>
          <a:xfrm>
            <a:off x="2573942" y="6017924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상점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Scroll, Potion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CF5E9-C108-F521-9C58-37B5C2564B20}"/>
              </a:ext>
            </a:extLst>
          </p:cNvPr>
          <p:cNvSpPr txBox="1"/>
          <p:nvPr/>
        </p:nvSpPr>
        <p:spPr>
          <a:xfrm>
            <a:off x="8255159" y="460449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스폰장소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8F0D6-7710-D4AE-ED94-811EBBC1201A}"/>
              </a:ext>
            </a:extLst>
          </p:cNvPr>
          <p:cNvSpPr txBox="1"/>
          <p:nvPr/>
        </p:nvSpPr>
        <p:spPr>
          <a:xfrm>
            <a:off x="6254675" y="2757488"/>
            <a:ext cx="390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접근 후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누를시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획득가능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372B7-D73C-2AE2-5258-AA38AE156B4A}"/>
              </a:ext>
            </a:extLst>
          </p:cNvPr>
          <p:cNvSpPr txBox="1"/>
          <p:nvPr/>
        </p:nvSpPr>
        <p:spPr>
          <a:xfrm>
            <a:off x="6901748" y="1280569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플레이어 처음 위치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처음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없음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EEB6DE-8233-3658-7EA2-090B9E5F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92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028A-55D6-8254-39AF-851C2F7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C6E09-C820-B1C2-B069-DD2C3E2B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48A92-35D1-936E-D667-DE2E55AA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D42F323-44E0-7CB7-F643-B6C3620E83BA}"/>
              </a:ext>
            </a:extLst>
          </p:cNvPr>
          <p:cNvSpPr/>
          <p:nvPr/>
        </p:nvSpPr>
        <p:spPr>
          <a:xfrm>
            <a:off x="3933825" y="3507356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8AAA263-3C41-2792-D296-E474B76D258C}"/>
              </a:ext>
            </a:extLst>
          </p:cNvPr>
          <p:cNvSpPr/>
          <p:nvPr/>
        </p:nvSpPr>
        <p:spPr>
          <a:xfrm>
            <a:off x="10515600" y="2947573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04EEA3-0034-85EB-0FE8-B30373143CAF}"/>
              </a:ext>
            </a:extLst>
          </p:cNvPr>
          <p:cNvSpPr/>
          <p:nvPr/>
        </p:nvSpPr>
        <p:spPr>
          <a:xfrm>
            <a:off x="8086725" y="2098865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A9B-27F6-05F6-9CDB-48657A8E19AF}"/>
              </a:ext>
            </a:extLst>
          </p:cNvPr>
          <p:cNvSpPr txBox="1"/>
          <p:nvPr/>
        </p:nvSpPr>
        <p:spPr>
          <a:xfrm>
            <a:off x="1402449" y="2362798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스크롤 구매가능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효과음과 함께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가는 길 열림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AC74D-C1F6-6126-E694-46BEE320B87C}"/>
              </a:ext>
            </a:extLst>
          </p:cNvPr>
          <p:cNvSpPr txBox="1"/>
          <p:nvPr/>
        </p:nvSpPr>
        <p:spPr>
          <a:xfrm>
            <a:off x="8086725" y="177379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포션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구매가능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4A339-23AD-A49A-4876-A4CAF7902E92}"/>
              </a:ext>
            </a:extLst>
          </p:cNvPr>
          <p:cNvSpPr txBox="1"/>
          <p:nvPr/>
        </p:nvSpPr>
        <p:spPr>
          <a:xfrm>
            <a:off x="8650816" y="4017169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이동하는 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6F7E1-FEA4-F0AE-A885-9A02070D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83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D9DAD2-6DA7-BEC2-373F-DADFD65A7DBE}"/>
              </a:ext>
            </a:extLst>
          </p:cNvPr>
          <p:cNvGrpSpPr/>
          <p:nvPr/>
        </p:nvGrpSpPr>
        <p:grpSpPr>
          <a:xfrm>
            <a:off x="2980917" y="-49980"/>
            <a:ext cx="6353582" cy="6555554"/>
            <a:chOff x="2841428" y="1417207"/>
            <a:chExt cx="3740171" cy="38590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D6196E-59D5-0725-74A8-A80FDAFE7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89" b="95405" l="6612" r="90083">
                          <a14:foregroundMark x1="89669" y1="69147" x2="9298" y2="66958"/>
                          <a14:foregroundMark x1="29752" y1="71772" x2="31198" y2="93654"/>
                          <a14:foregroundMark x1="31198" y1="93654" x2="15496" y2="96061"/>
                          <a14:foregroundMark x1="15496" y1="96061" x2="7231" y2="85996"/>
                          <a14:foregroundMark x1="7231" y1="85996" x2="8264" y2="33917"/>
                          <a14:foregroundMark x1="89669" y1="70241" x2="85744" y2="31072"/>
                          <a14:foregroundMark x1="85744" y1="31072" x2="89669" y2="46171"/>
                          <a14:foregroundMark x1="89669" y1="46171" x2="89463" y2="64989"/>
                          <a14:foregroundMark x1="87810" y1="36543" x2="89256" y2="10503"/>
                          <a14:foregroundMark x1="89256" y1="10503" x2="81612" y2="7440"/>
                          <a14:foregroundMark x1="81612" y1="7440" x2="48760" y2="8096"/>
                          <a14:foregroundMark x1="48760" y1="8096" x2="28719" y2="7659"/>
                          <a14:foregroundMark x1="28719" y1="7659" x2="6612" y2="8753"/>
                          <a14:foregroundMark x1="6612" y1="8753" x2="7438" y2="38731"/>
                          <a14:foregroundMark x1="8058" y1="5908" x2="90083" y2="7221"/>
                          <a14:foregroundMark x1="58884" y1="8972" x2="33471" y2="28665"/>
                          <a14:foregroundMark x1="18595" y1="27352" x2="15496" y2="27352"/>
                          <a14:foregroundMark x1="32851" y1="28446" x2="67562" y2="12691"/>
                          <a14:foregroundMark x1="66942" y1="45077" x2="12810" y2="45952"/>
                          <a14:foregroundMark x1="32851" y1="95624" x2="12397" y2="95405"/>
                          <a14:foregroundMark x1="12397" y1="95405" x2="12190" y2="95186"/>
                          <a14:foregroundMark x1="33058" y1="94530" x2="32645" y2="67615"/>
                          <a14:foregroundMark x1="90083" y1="71116" x2="29959" y2="69584"/>
                        </a14:backgroundRemoval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5556" t="4718" r="7249"/>
            <a:stretch/>
          </p:blipFill>
          <p:spPr>
            <a:xfrm rot="10800000">
              <a:off x="2841428" y="1417207"/>
              <a:ext cx="3740171" cy="3859066"/>
            </a:xfrm>
            <a:prstGeom prst="rect">
              <a:avLst/>
            </a:prstGeom>
          </p:spPr>
        </p:pic>
        <p:sp>
          <p:nvSpPr>
            <p:cNvPr id="5" name="사다리꼴 6">
              <a:extLst>
                <a:ext uri="{FF2B5EF4-FFF2-40B4-BE49-F238E27FC236}">
                  <a16:creationId xmlns:a16="http://schemas.microsoft.com/office/drawing/2014/main" id="{07668867-B700-57B7-CD5A-112BF59B9383}"/>
                </a:ext>
              </a:extLst>
            </p:cNvPr>
            <p:cNvSpPr/>
            <p:nvPr/>
          </p:nvSpPr>
          <p:spPr>
            <a:xfrm>
              <a:off x="3078158" y="3765298"/>
              <a:ext cx="3263903" cy="1251464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1879603 w 3276606"/>
                <a:gd name="connsiteY0" fmla="*/ 1060450 h 1060450"/>
                <a:gd name="connsiteX1" fmla="*/ 0 w 3276606"/>
                <a:gd name="connsiteY1" fmla="*/ 558800 h 1060450"/>
                <a:gd name="connsiteX2" fmla="*/ 3276606 w 3276606"/>
                <a:gd name="connsiteY2" fmla="*/ 0 h 1060450"/>
                <a:gd name="connsiteX3" fmla="*/ 3263903 w 3276606"/>
                <a:gd name="connsiteY3" fmla="*/ 1060450 h 1060450"/>
                <a:gd name="connsiteX4" fmla="*/ 1879603 w 3276606"/>
                <a:gd name="connsiteY4" fmla="*/ 1060450 h 1060450"/>
                <a:gd name="connsiteX0" fmla="*/ 1879603 w 3263903"/>
                <a:gd name="connsiteY0" fmla="*/ 508000 h 508000"/>
                <a:gd name="connsiteX1" fmla="*/ 0 w 3263903"/>
                <a:gd name="connsiteY1" fmla="*/ 6350 h 508000"/>
                <a:gd name="connsiteX2" fmla="*/ 3248031 w 3263903"/>
                <a:gd name="connsiteY2" fmla="*/ 0 h 508000"/>
                <a:gd name="connsiteX3" fmla="*/ 3263903 w 3263903"/>
                <a:gd name="connsiteY3" fmla="*/ 508000 h 508000"/>
                <a:gd name="connsiteX4" fmla="*/ 1879603 w 3263903"/>
                <a:gd name="connsiteY4" fmla="*/ 508000 h 50800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7940 w 3263903"/>
                <a:gd name="connsiteY4" fmla="*/ 1250950 h 125095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1155705 w 3263903"/>
                <a:gd name="connsiteY4" fmla="*/ 996670 h 1250950"/>
                <a:gd name="connsiteX5" fmla="*/ 7940 w 3263903"/>
                <a:gd name="connsiteY5" fmla="*/ 1250950 h 1250950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89017 w 3263903"/>
                <a:gd name="connsiteY4" fmla="*/ 1253845 h 1253845"/>
                <a:gd name="connsiteX5" fmla="*/ 7940 w 3263903"/>
                <a:gd name="connsiteY5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593855 w 3263903"/>
                <a:gd name="connsiteY4" fmla="*/ 1053820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008067 w 3263903"/>
                <a:gd name="connsiteY5" fmla="*/ 987145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008068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70004 w 3263903"/>
                <a:gd name="connsiteY4" fmla="*/ 725208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989527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398592 w 3263903"/>
                <a:gd name="connsiteY4" fmla="*/ 956188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751400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50980 w 3263903"/>
                <a:gd name="connsiteY4" fmla="*/ 722826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93842 w 3263903"/>
                <a:gd name="connsiteY4" fmla="*/ 746639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617667 w 3263903"/>
                <a:gd name="connsiteY4" fmla="*/ 727588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500986 w 3263903"/>
                <a:gd name="connsiteY4" fmla="*/ 496606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903" h="1251464">
                  <a:moveTo>
                    <a:pt x="7940" y="1250950"/>
                  </a:moveTo>
                  <a:cubicBezTo>
                    <a:pt x="5293" y="836083"/>
                    <a:pt x="2647" y="421217"/>
                    <a:pt x="0" y="6350"/>
                  </a:cubicBezTo>
                  <a:lnTo>
                    <a:pt x="3248031" y="0"/>
                  </a:lnTo>
                  <a:lnTo>
                    <a:pt x="3263903" y="508000"/>
                  </a:lnTo>
                  <a:lnTo>
                    <a:pt x="1500986" y="496606"/>
                  </a:lnTo>
                  <a:lnTo>
                    <a:pt x="1493842" y="746639"/>
                  </a:lnTo>
                  <a:lnTo>
                    <a:pt x="1243810" y="751400"/>
                  </a:lnTo>
                  <a:lnTo>
                    <a:pt x="1243810" y="989527"/>
                  </a:lnTo>
                  <a:lnTo>
                    <a:pt x="1008068" y="996670"/>
                  </a:lnTo>
                  <a:cubicBezTo>
                    <a:pt x="1008068" y="1081601"/>
                    <a:pt x="1008067" y="1166533"/>
                    <a:pt x="1008067" y="1251464"/>
                  </a:cubicBezTo>
                  <a:lnTo>
                    <a:pt x="7940" y="1250950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A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</a:p>
          </p:txBody>
        </p:sp>
        <p:sp>
          <p:nvSpPr>
            <p:cNvPr id="6" name="사다리꼴 6">
              <a:extLst>
                <a:ext uri="{FF2B5EF4-FFF2-40B4-BE49-F238E27FC236}">
                  <a16:creationId xmlns:a16="http://schemas.microsoft.com/office/drawing/2014/main" id="{4E8473DD-2EFA-A1A0-6466-BB79367C3BF3}"/>
                </a:ext>
              </a:extLst>
            </p:cNvPr>
            <p:cNvSpPr/>
            <p:nvPr/>
          </p:nvSpPr>
          <p:spPr>
            <a:xfrm>
              <a:off x="3075733" y="2749849"/>
              <a:ext cx="3266328" cy="770872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1038 w 1398041"/>
                <a:gd name="connsiteY0" fmla="*/ 1075013 h 1075013"/>
                <a:gd name="connsiteX1" fmla="*/ 0 w 1398041"/>
                <a:gd name="connsiteY1" fmla="*/ 0 h 1075013"/>
                <a:gd name="connsiteX2" fmla="*/ 1398041 w 1398041"/>
                <a:gd name="connsiteY2" fmla="*/ 14563 h 1075013"/>
                <a:gd name="connsiteX3" fmla="*/ 1385338 w 1398041"/>
                <a:gd name="connsiteY3" fmla="*/ 1075013 h 1075013"/>
                <a:gd name="connsiteX4" fmla="*/ 1038 w 1398041"/>
                <a:gd name="connsiteY4" fmla="*/ 1075013 h 10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041" h="1075013">
                  <a:moveTo>
                    <a:pt x="1038" y="1075013"/>
                  </a:moveTo>
                  <a:lnTo>
                    <a:pt x="0" y="0"/>
                  </a:lnTo>
                  <a:lnTo>
                    <a:pt x="1398041" y="14563"/>
                  </a:lnTo>
                  <a:lnTo>
                    <a:pt x="1385338" y="1075013"/>
                  </a:lnTo>
                  <a:lnTo>
                    <a:pt x="1038" y="1075013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B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D337DB5-95D0-6998-069F-14374FC2B774}"/>
                </a:ext>
              </a:extLst>
            </p:cNvPr>
            <p:cNvSpPr/>
            <p:nvPr/>
          </p:nvSpPr>
          <p:spPr>
            <a:xfrm>
              <a:off x="3863975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1566CE-9FCA-3DB1-99BB-0B4C96A2B46E}"/>
                </a:ext>
              </a:extLst>
            </p:cNvPr>
            <p:cNvSpPr/>
            <p:nvPr/>
          </p:nvSpPr>
          <p:spPr>
            <a:xfrm>
              <a:off x="5229223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516DFC-9C80-F7FF-D221-4C2EDD394317}"/>
                </a:ext>
              </a:extLst>
            </p:cNvPr>
            <p:cNvSpPr/>
            <p:nvPr/>
          </p:nvSpPr>
          <p:spPr>
            <a:xfrm>
              <a:off x="3532187" y="4448574"/>
              <a:ext cx="688976" cy="66040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발판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750DE5-23D5-CB1D-5096-23AC9B6CE8AA}"/>
                </a:ext>
              </a:extLst>
            </p:cNvPr>
            <p:cNvSpPr/>
            <p:nvPr/>
          </p:nvSpPr>
          <p:spPr>
            <a:xfrm>
              <a:off x="2852737" y="3699023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Bullet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  <p:sp>
          <p:nvSpPr>
            <p:cNvPr id="11" name="사다리꼴 6">
              <a:extLst>
                <a:ext uri="{FF2B5EF4-FFF2-40B4-BE49-F238E27FC236}">
                  <a16:creationId xmlns:a16="http://schemas.microsoft.com/office/drawing/2014/main" id="{4F72E860-ABBE-C215-75F2-A672466121D0}"/>
                </a:ext>
              </a:extLst>
            </p:cNvPr>
            <p:cNvSpPr/>
            <p:nvPr/>
          </p:nvSpPr>
          <p:spPr>
            <a:xfrm>
              <a:off x="5575064" y="1751764"/>
              <a:ext cx="747156" cy="766110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3696 w 1369502"/>
                <a:gd name="connsiteY0" fmla="*/ 1068372 h 1068372"/>
                <a:gd name="connsiteX1" fmla="*/ -1 w 1369502"/>
                <a:gd name="connsiteY1" fmla="*/ 0 h 1068372"/>
                <a:gd name="connsiteX2" fmla="*/ 1369502 w 1369502"/>
                <a:gd name="connsiteY2" fmla="*/ 7922 h 1068372"/>
                <a:gd name="connsiteX3" fmla="*/ 1356799 w 1369502"/>
                <a:gd name="connsiteY3" fmla="*/ 1068372 h 1068372"/>
                <a:gd name="connsiteX4" fmla="*/ 3696 w 1369502"/>
                <a:gd name="connsiteY4" fmla="*/ 1068372 h 106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502" h="1068372">
                  <a:moveTo>
                    <a:pt x="3696" y="1068372"/>
                  </a:moveTo>
                  <a:cubicBezTo>
                    <a:pt x="2464" y="712248"/>
                    <a:pt x="1231" y="356124"/>
                    <a:pt x="-1" y="0"/>
                  </a:cubicBezTo>
                  <a:lnTo>
                    <a:pt x="1369502" y="7922"/>
                  </a:lnTo>
                  <a:lnTo>
                    <a:pt x="1356799" y="1068372"/>
                  </a:lnTo>
                  <a:lnTo>
                    <a:pt x="3696" y="1068372"/>
                  </a:lnTo>
                  <a:close/>
                </a:path>
              </a:pathLst>
            </a:cu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C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6A0C45-BA98-1C7D-1144-802DD18392E2}"/>
                </a:ext>
              </a:extLst>
            </p:cNvPr>
            <p:cNvSpPr/>
            <p:nvPr/>
          </p:nvSpPr>
          <p:spPr>
            <a:xfrm>
              <a:off x="3197225" y="2517874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6129F9-74A8-1A94-2E8E-E4FF1D6A3406}"/>
                </a:ext>
              </a:extLst>
            </p:cNvPr>
            <p:cNvSpPr/>
            <p:nvPr/>
          </p:nvSpPr>
          <p:spPr>
            <a:xfrm>
              <a:off x="4633912" y="2511936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243884E-9F7E-736B-81FC-ADB33FA5AD3A}"/>
                </a:ext>
              </a:extLst>
            </p:cNvPr>
            <p:cNvSpPr/>
            <p:nvPr/>
          </p:nvSpPr>
          <p:spPr>
            <a:xfrm>
              <a:off x="3197225" y="3296487"/>
              <a:ext cx="688976" cy="660400"/>
            </a:xfrm>
            <a:prstGeom prst="ellipse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 err="1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비밀문</a:t>
              </a:r>
              <a:endParaRPr lang="ko-KR" altLang="en-US" sz="1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E2FAA5E-CCF3-582F-A02E-613E24C41B9E}"/>
                </a:ext>
              </a:extLst>
            </p:cNvPr>
            <p:cNvSpPr/>
            <p:nvPr/>
          </p:nvSpPr>
          <p:spPr>
            <a:xfrm>
              <a:off x="5819971" y="2734338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Rock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766CF9-D295-EDFD-FB20-3D41E0B3B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82" y="4263341"/>
            <a:ext cx="2391496" cy="2175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ABD13B-9483-7E43-72AA-E5F99444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55" y="3992720"/>
            <a:ext cx="1123950" cy="1392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76213F-0A0A-14D3-F328-4343A194C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526" y="168507"/>
            <a:ext cx="2213094" cy="21050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185CC6-9CA0-7681-B07C-D5F851823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725" y="130635"/>
            <a:ext cx="1695450" cy="1640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425DCC-9C3E-5F8F-77A6-1B815879C0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25" t="27430" r="33125" b="3338"/>
          <a:stretch/>
        </p:blipFill>
        <p:spPr>
          <a:xfrm>
            <a:off x="3260636" y="130635"/>
            <a:ext cx="1425456" cy="164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B2B0-BFEC-69C0-4A72-8F5F7B6F9F43}"/>
              </a:ext>
            </a:extLst>
          </p:cNvPr>
          <p:cNvSpPr txBox="1"/>
          <p:nvPr/>
        </p:nvSpPr>
        <p:spPr>
          <a:xfrm>
            <a:off x="712473" y="389636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활성화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469FD23-8DF9-D19F-4B27-9AF9DF037236}"/>
              </a:ext>
            </a:extLst>
          </p:cNvPr>
          <p:cNvSpPr/>
          <p:nvPr/>
        </p:nvSpPr>
        <p:spPr>
          <a:xfrm rot="10800000">
            <a:off x="7905749" y="873782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68403F5-59A3-272E-B661-969CFD92630F}"/>
              </a:ext>
            </a:extLst>
          </p:cNvPr>
          <p:cNvCxnSpPr>
            <a:cxnSpLocks/>
            <a:stCxn id="20" idx="3"/>
            <a:endCxn id="3" idx="6"/>
          </p:cNvCxnSpPr>
          <p:nvPr/>
        </p:nvCxnSpPr>
        <p:spPr>
          <a:xfrm>
            <a:off x="7115175" y="950887"/>
            <a:ext cx="790574" cy="24674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AE32E7-3148-204F-F66D-CA8DFA0E6644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4686092" y="950887"/>
            <a:ext cx="733633" cy="1365"/>
          </a:xfrm>
          <a:prstGeom prst="line">
            <a:avLst/>
          </a:prstGeom>
          <a:ln w="19050">
            <a:solidFill>
              <a:srgbClr val="DEA70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A2BBCFC-56A9-8F53-BB9A-2FE33161F8B5}"/>
              </a:ext>
            </a:extLst>
          </p:cNvPr>
          <p:cNvCxnSpPr>
            <a:cxnSpLocks/>
            <a:stCxn id="17" idx="3"/>
            <a:endCxn id="10" idx="3"/>
          </p:cNvCxnSpPr>
          <p:nvPr/>
        </p:nvCxnSpPr>
        <p:spPr>
          <a:xfrm flipV="1">
            <a:off x="2942978" y="4783793"/>
            <a:ext cx="228550" cy="56734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ACCB523-7277-3FAD-6DC5-09525D0929CD}"/>
              </a:ext>
            </a:extLst>
          </p:cNvPr>
          <p:cNvCxnSpPr>
            <a:cxnSpLocks/>
            <a:stCxn id="15" idx="7"/>
            <a:endCxn id="19" idx="1"/>
          </p:cNvCxnSpPr>
          <p:nvPr/>
        </p:nvCxnSpPr>
        <p:spPr>
          <a:xfrm flipV="1">
            <a:off x="9039682" y="1221019"/>
            <a:ext cx="423844" cy="113075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B5F6E7F-51B9-0176-F5ED-381C00536BEA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>
            <a:off x="8207554" y="4021940"/>
            <a:ext cx="1153601" cy="66698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B79599-A6E6-CC9C-C0E4-DA9A69E60469}"/>
              </a:ext>
            </a:extLst>
          </p:cNvPr>
          <p:cNvSpPr txBox="1"/>
          <p:nvPr/>
        </p:nvSpPr>
        <p:spPr>
          <a:xfrm>
            <a:off x="258558" y="355101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도달시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상자가 열리며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일정시간 이후 엔딩으로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F5CE15-D11F-E775-AD3A-0F115C4BB6B1}"/>
              </a:ext>
            </a:extLst>
          </p:cNvPr>
          <p:cNvSpPr txBox="1"/>
          <p:nvPr/>
        </p:nvSpPr>
        <p:spPr>
          <a:xfrm>
            <a:off x="9407956" y="233497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B48B2-F1C1-164F-52BD-C245602A8E61}"/>
              </a:ext>
            </a:extLst>
          </p:cNvPr>
          <p:cNvSpPr txBox="1"/>
          <p:nvPr/>
        </p:nvSpPr>
        <p:spPr>
          <a:xfrm>
            <a:off x="9310518" y="541348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각 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5F2331-91D7-9D3C-84CB-E70DFBEBB876}"/>
              </a:ext>
            </a:extLst>
          </p:cNvPr>
          <p:cNvSpPr txBox="1"/>
          <p:nvPr/>
        </p:nvSpPr>
        <p:spPr>
          <a:xfrm>
            <a:off x="706217" y="2210890"/>
            <a:ext cx="25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입장시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닫혀있음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발판을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밟을시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열림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ABB95B-0A02-2FD8-EA4D-45A1D76F2AB8}"/>
              </a:ext>
            </a:extLst>
          </p:cNvPr>
          <p:cNvCxnSpPr>
            <a:cxnSpLocks/>
            <a:stCxn id="50" idx="3"/>
            <a:endCxn id="14" idx="1"/>
          </p:cNvCxnSpPr>
          <p:nvPr/>
        </p:nvCxnSpPr>
        <p:spPr>
          <a:xfrm>
            <a:off x="3296990" y="2534056"/>
            <a:ext cx="459734" cy="77266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D3759613-48E3-E8B9-F3F7-6DC718A5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47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971BED-1E1D-153C-6FF7-BAE3FF7D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330473" cy="68579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4B34AF-3ACB-C338-D0FF-BEF2F8D9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0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6F579-943E-4BC1-A4AE-1FEBB445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UI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5FE8FA1-1758-106E-19C4-CC0823431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" y="1188279"/>
            <a:ext cx="8858252" cy="5197417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73498B-F92F-DEDC-61B2-5C8388F0488A}"/>
              </a:ext>
            </a:extLst>
          </p:cNvPr>
          <p:cNvSpPr/>
          <p:nvPr/>
        </p:nvSpPr>
        <p:spPr>
          <a:xfrm>
            <a:off x="361951" y="1404938"/>
            <a:ext cx="1238250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BA9AD5-1DDD-EE3C-413B-C971872D83EB}"/>
              </a:ext>
            </a:extLst>
          </p:cNvPr>
          <p:cNvSpPr/>
          <p:nvPr/>
        </p:nvSpPr>
        <p:spPr>
          <a:xfrm>
            <a:off x="361950" y="4088607"/>
            <a:ext cx="1685925" cy="2045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6B704F-C174-2157-7A0E-9D1EFFF234F0}"/>
              </a:ext>
            </a:extLst>
          </p:cNvPr>
          <p:cNvSpPr/>
          <p:nvPr/>
        </p:nvSpPr>
        <p:spPr>
          <a:xfrm>
            <a:off x="8391526" y="1279388"/>
            <a:ext cx="638172" cy="191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9A06C-0DA9-F2AA-D0B4-957CD04418E1}"/>
              </a:ext>
            </a:extLst>
          </p:cNvPr>
          <p:cNvSpPr/>
          <p:nvPr/>
        </p:nvSpPr>
        <p:spPr>
          <a:xfrm>
            <a:off x="4019551" y="1297782"/>
            <a:ext cx="1390650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61AEB-0A5F-BD8D-741D-558413E39271}"/>
              </a:ext>
            </a:extLst>
          </p:cNvPr>
          <p:cNvSpPr txBox="1"/>
          <p:nvPr/>
        </p:nvSpPr>
        <p:spPr>
          <a:xfrm>
            <a:off x="1685927" y="141035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02941-A9F8-7960-EDC0-51EEE017D813}"/>
              </a:ext>
            </a:extLst>
          </p:cNvPr>
          <p:cNvSpPr txBox="1"/>
          <p:nvPr/>
        </p:nvSpPr>
        <p:spPr>
          <a:xfrm>
            <a:off x="5476877" y="1279388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B4D-FD3B-1262-6B76-3E0290C7D391}"/>
              </a:ext>
            </a:extLst>
          </p:cNvPr>
          <p:cNvSpPr txBox="1"/>
          <p:nvPr/>
        </p:nvSpPr>
        <p:spPr>
          <a:xfrm>
            <a:off x="7905751" y="268670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1466F-BE3F-992E-3CD1-37F32DE569CD}"/>
              </a:ext>
            </a:extLst>
          </p:cNvPr>
          <p:cNvSpPr txBox="1"/>
          <p:nvPr/>
        </p:nvSpPr>
        <p:spPr>
          <a:xfrm>
            <a:off x="2076451" y="4088607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017CE-08A6-5C1D-E817-D6D4BDDDA4D9}"/>
              </a:ext>
            </a:extLst>
          </p:cNvPr>
          <p:cNvSpPr txBox="1"/>
          <p:nvPr/>
        </p:nvSpPr>
        <p:spPr>
          <a:xfrm>
            <a:off x="9048751" y="1474029"/>
            <a:ext cx="2867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① 생명력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② 보유 코인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③ 활성화된 장비 및 </a:t>
            </a:r>
            <a:r>
              <a:rPr lang="ko-KR" altLang="en-US" sz="1800" dirty="0" err="1">
                <a:solidFill>
                  <a:schemeClr val="bg1"/>
                </a:solidFill>
              </a:rPr>
              <a:t>포션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④ 조작키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DCE4F1-68BD-183E-B3EF-6B5475A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7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7B9018-A923-DE1E-DE2A-58BFE8D2D73E}"/>
              </a:ext>
            </a:extLst>
          </p:cNvPr>
          <p:cNvSpPr txBox="1"/>
          <p:nvPr/>
        </p:nvSpPr>
        <p:spPr>
          <a:xfrm>
            <a:off x="3048000" y="304428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DEA704"/>
                </a:solidFill>
              </a:rPr>
              <a:t>UML</a:t>
            </a:r>
            <a:endParaRPr lang="ko-KR" altLang="en-US" sz="4400" dirty="0">
              <a:solidFill>
                <a:srgbClr val="DEA704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B119E3-9D88-DDB9-5357-89F58413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61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21DBF4-C705-2A3D-3767-A624C36C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288"/>
            <a:ext cx="12223658" cy="59924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43E25-218D-C3E7-3327-FD4720A8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4F98621-F19D-6520-B187-1606EAF1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29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E24AED-577A-337E-42A5-E9D7936FA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8" y="838899"/>
            <a:ext cx="12185072" cy="626238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319B-2F60-F2A6-F5CD-097902A2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020E09-BD4B-FAF8-D37A-FFA4CD26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55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1510F-CBBB-1479-D836-14CF39D5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Map</a:t>
            </a:r>
            <a:br>
              <a:rPr lang="en-US" altLang="ko-KR" dirty="0"/>
            </a:br>
            <a:r>
              <a:rPr lang="en-US" altLang="ko-KR" dirty="0"/>
              <a:t>Manager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963E65-74AA-E78B-B0D0-ECCBC177B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707" y="-46831"/>
            <a:ext cx="8920294" cy="690483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4450CF-C934-4190-5D1A-A7A07450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2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12046-CDE7-2C90-C6AA-C583503A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Trap &amp; Sub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05DDDB9-B772-68EF-E8A4-25E1EB9E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953904"/>
            <a:ext cx="9435365" cy="543060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EBB0A-4009-19A4-0F84-B6FBC2EC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085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42F3CF-15DB-FD56-8BB9-641F3539E88B}"/>
              </a:ext>
            </a:extLst>
          </p:cNvPr>
          <p:cNvSpPr/>
          <p:nvPr/>
        </p:nvSpPr>
        <p:spPr>
          <a:xfrm>
            <a:off x="1066014" y="1316618"/>
            <a:ext cx="265227" cy="5541381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7CB9F6-F7D5-9F57-314C-13C4D9F96643}"/>
              </a:ext>
            </a:extLst>
          </p:cNvPr>
          <p:cNvSpPr/>
          <p:nvPr/>
        </p:nvSpPr>
        <p:spPr>
          <a:xfrm>
            <a:off x="10801172" y="1247775"/>
            <a:ext cx="265227" cy="561022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E23772-14FA-E0FC-A9CC-596FA3BCD105}"/>
              </a:ext>
            </a:extLst>
          </p:cNvPr>
          <p:cNvSpPr/>
          <p:nvPr/>
        </p:nvSpPr>
        <p:spPr>
          <a:xfrm>
            <a:off x="7559473" y="3599218"/>
            <a:ext cx="275006" cy="104505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FF59-C754-54EC-B7E1-563785D9A055}"/>
              </a:ext>
            </a:extLst>
          </p:cNvPr>
          <p:cNvSpPr/>
          <p:nvPr/>
        </p:nvSpPr>
        <p:spPr>
          <a:xfrm>
            <a:off x="4310765" y="2557464"/>
            <a:ext cx="247985" cy="87153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D66B24-481E-D891-93D6-F98DE230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MapManager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C8E3F-9228-5EF6-300B-EF525A2C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1D83C-FB8E-9898-CAE4-1F6F2386C944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7CA3D-84AB-ED09-270A-73C8FA663CBA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</a:t>
            </a:r>
            <a:r>
              <a:rPr lang="en-US" altLang="ko-KR" sz="1800" dirty="0"/>
              <a:t> Change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B3B1B-3DE1-FF63-1298-0A85156DEA3E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Map Manager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29656-0A79-D010-3783-DB85B58A233E}"/>
              </a:ext>
            </a:extLst>
          </p:cNvPr>
          <p:cNvSpPr/>
          <p:nvPr/>
        </p:nvSpPr>
        <p:spPr>
          <a:xfrm>
            <a:off x="3543296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X To Y</a:t>
            </a:r>
            <a:endParaRPr lang="ko-KR" altLang="en-US" sz="16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20CFA3-39F7-8C3A-A5F7-54ECB7EF1F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9EFA12-675D-5C50-ECB8-B68F1CD8AB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2E2BC1-D9FB-C61B-EABC-32BFD51E09A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34BA55-0C46-25F0-0695-0FC38EDE847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38646" y="1334904"/>
            <a:ext cx="4" cy="5712188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DDE9EB-B362-BDB5-E8BD-99F544957E8B}"/>
              </a:ext>
            </a:extLst>
          </p:cNvPr>
          <p:cNvSpPr txBox="1"/>
          <p:nvPr/>
        </p:nvSpPr>
        <p:spPr>
          <a:xfrm>
            <a:off x="1209680" y="1405212"/>
            <a:ext cx="3248021" cy="429981"/>
          </a:xfrm>
          <a:prstGeom prst="rect">
            <a:avLst/>
          </a:prstGeom>
        </p:spPr>
        <p:txBody>
          <a:bodyPr vert="horz" wrap="none" lIns="91440" tIns="45720" rIns="91440" bIns="45720" rtlCol="0">
            <a:normAutofit lnSpcReduction="10000"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X</a:t>
            </a:r>
            <a:r>
              <a:rPr lang="ko-KR" altLang="en-US" sz="1200" dirty="0">
                <a:solidFill>
                  <a:schemeClr val="bg1"/>
                </a:solidFill>
              </a:rPr>
              <a:t>구역에서 </a:t>
            </a:r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구역으로 가는 트리거에 입장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l"/>
            <a:r>
              <a:rPr lang="en-US" altLang="ko-KR" sz="1200" dirty="0" err="1">
                <a:solidFill>
                  <a:schemeClr val="bg1"/>
                </a:solidFill>
              </a:rPr>
              <a:t>OnTriggerEnter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187B6DB-4C45-D47D-D535-C7DB9D56C788}"/>
              </a:ext>
            </a:extLst>
          </p:cNvPr>
          <p:cNvCxnSpPr>
            <a:cxnSpLocks/>
          </p:cNvCxnSpPr>
          <p:nvPr/>
        </p:nvCxnSpPr>
        <p:spPr>
          <a:xfrm>
            <a:off x="1190625" y="1843314"/>
            <a:ext cx="9744075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1F9EB0-C06B-F79E-E01E-432F78EE6D3F}"/>
              </a:ext>
            </a:extLst>
          </p:cNvPr>
          <p:cNvCxnSpPr/>
          <p:nvPr/>
        </p:nvCxnSpPr>
        <p:spPr>
          <a:xfrm flipH="1">
            <a:off x="4457701" y="2510972"/>
            <a:ext cx="6476999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D34F11-EF2C-4089-BEC2-13B8CF0224B4}"/>
              </a:ext>
            </a:extLst>
          </p:cNvPr>
          <p:cNvSpPr txBox="1"/>
          <p:nvPr/>
        </p:nvSpPr>
        <p:spPr>
          <a:xfrm>
            <a:off x="7572379" y="2049011"/>
            <a:ext cx="3248021" cy="5051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X</a:t>
            </a:r>
            <a:r>
              <a:rPr lang="ko-KR" altLang="en-US" sz="1200" dirty="0" err="1">
                <a:solidFill>
                  <a:schemeClr val="bg1"/>
                </a:solidFill>
              </a:rPr>
              <a:t>씬에서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 err="1">
                <a:solidFill>
                  <a:schemeClr val="bg1"/>
                </a:solidFill>
              </a:rPr>
              <a:t>씬으로</a:t>
            </a:r>
            <a:r>
              <a:rPr lang="ko-KR" altLang="en-US" sz="1200" dirty="0">
                <a:solidFill>
                  <a:schemeClr val="bg1"/>
                </a:solidFill>
              </a:rPr>
              <a:t> 이동 효과 부여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 err="1">
                <a:solidFill>
                  <a:schemeClr val="bg1"/>
                </a:solidFill>
              </a:rPr>
              <a:t>XToY.gameObject.SetActive</a:t>
            </a:r>
            <a:r>
              <a:rPr lang="en-US" altLang="ko-KR" sz="1200" dirty="0">
                <a:solidFill>
                  <a:schemeClr val="bg1"/>
                </a:solidFill>
              </a:rPr>
              <a:t>(true)</a:t>
            </a:r>
          </a:p>
          <a:p>
            <a:pPr algn="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82592E-CA02-8409-D6BE-D8DB2ACE7A09}"/>
              </a:ext>
            </a:extLst>
          </p:cNvPr>
          <p:cNvSpPr txBox="1"/>
          <p:nvPr/>
        </p:nvSpPr>
        <p:spPr>
          <a:xfrm>
            <a:off x="4402111" y="347077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X - &gt; Y</a:t>
            </a:r>
            <a:r>
              <a:rPr lang="ko-KR" altLang="en-US" sz="1200" dirty="0">
                <a:solidFill>
                  <a:schemeClr val="bg1"/>
                </a:solidFill>
              </a:rPr>
              <a:t> 전환효과 종료 후 씬 전환됨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81E2CE-14FB-74FC-3B75-BB8D158A23E2}"/>
              </a:ext>
            </a:extLst>
          </p:cNvPr>
          <p:cNvSpPr txBox="1"/>
          <p:nvPr/>
        </p:nvSpPr>
        <p:spPr>
          <a:xfrm>
            <a:off x="7486387" y="3134490"/>
            <a:ext cx="3248021" cy="5051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씬 로드 후 전환 마무리 효과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 err="1">
                <a:solidFill>
                  <a:schemeClr val="bg1"/>
                </a:solidFill>
              </a:rPr>
              <a:t>YChange.gameObject.SetActive</a:t>
            </a:r>
            <a:r>
              <a:rPr lang="en-US" altLang="ko-KR" sz="1200" dirty="0">
                <a:solidFill>
                  <a:schemeClr val="bg1"/>
                </a:solidFill>
              </a:rPr>
              <a:t>(true)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BFC559-549B-2F4A-26C4-47390BC38D90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696976" y="3599218"/>
            <a:ext cx="3237724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DEF03F-0F23-8DC8-D60E-6DF6B931C217}"/>
              </a:ext>
            </a:extLst>
          </p:cNvPr>
          <p:cNvSpPr txBox="1"/>
          <p:nvPr/>
        </p:nvSpPr>
        <p:spPr>
          <a:xfrm>
            <a:off x="7650132" y="465379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</a:t>
            </a:r>
            <a:r>
              <a:rPr lang="ko-KR" altLang="en-US" sz="1200" dirty="0">
                <a:solidFill>
                  <a:schemeClr val="bg1"/>
                </a:solidFill>
              </a:rPr>
              <a:t>씬 로드 후 전환 마무리 효과 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89776D0-BC6E-1924-CBF5-1467D5C1F5B9}"/>
              </a:ext>
            </a:extLst>
          </p:cNvPr>
          <p:cNvGrpSpPr/>
          <p:nvPr/>
        </p:nvGrpSpPr>
        <p:grpSpPr>
          <a:xfrm>
            <a:off x="4571997" y="3118162"/>
            <a:ext cx="420628" cy="294193"/>
            <a:chOff x="4571997" y="1947671"/>
            <a:chExt cx="420628" cy="29419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12F1BE9-2605-3999-A7F7-5CB16C9CABF9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1C04410C-A875-9081-7D3E-1345C2F186F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5405075-92B7-1816-EF6B-F34C676FD5C8}"/>
              </a:ext>
            </a:extLst>
          </p:cNvPr>
          <p:cNvSpPr txBox="1"/>
          <p:nvPr/>
        </p:nvSpPr>
        <p:spPr>
          <a:xfrm>
            <a:off x="4586458" y="2780027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ChangePictureAlpha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78636C-19AB-58CE-B4D2-83E992AB2C93}"/>
              </a:ext>
            </a:extLst>
          </p:cNvPr>
          <p:cNvGrpSpPr/>
          <p:nvPr/>
        </p:nvGrpSpPr>
        <p:grpSpPr>
          <a:xfrm>
            <a:off x="7834479" y="4318354"/>
            <a:ext cx="420628" cy="294193"/>
            <a:chOff x="4571997" y="1947671"/>
            <a:chExt cx="420628" cy="294193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FB3D007-E85A-2D19-B0B3-7FB458AEA48B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1B05BEC4-3D75-F09B-C858-6379AB2D07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7C965CD-F44A-161D-17CA-7F6927C67605}"/>
              </a:ext>
            </a:extLst>
          </p:cNvPr>
          <p:cNvSpPr txBox="1"/>
          <p:nvPr/>
        </p:nvSpPr>
        <p:spPr>
          <a:xfrm>
            <a:off x="7848940" y="398021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ChangePictureAlpha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1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D23507-31F9-FED4-45BD-5B8148C6FDF8}"/>
              </a:ext>
            </a:extLst>
          </p:cNvPr>
          <p:cNvSpPr/>
          <p:nvPr/>
        </p:nvSpPr>
        <p:spPr>
          <a:xfrm>
            <a:off x="1085848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74AF2A-3079-C0A0-D1E7-B2A6515D0BE0}"/>
              </a:ext>
            </a:extLst>
          </p:cNvPr>
          <p:cNvSpPr/>
          <p:nvPr/>
        </p:nvSpPr>
        <p:spPr>
          <a:xfrm>
            <a:off x="10827262" y="1288548"/>
            <a:ext cx="247647" cy="571359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D49054-F5C3-E6C6-95DC-E4A339089D63}"/>
              </a:ext>
            </a:extLst>
          </p:cNvPr>
          <p:cNvSpPr/>
          <p:nvPr/>
        </p:nvSpPr>
        <p:spPr>
          <a:xfrm>
            <a:off x="7562846" y="1714495"/>
            <a:ext cx="247647" cy="214948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1C4FF0-16B7-7643-EAA8-0BDB527F4B17}"/>
              </a:ext>
            </a:extLst>
          </p:cNvPr>
          <p:cNvSpPr/>
          <p:nvPr/>
        </p:nvSpPr>
        <p:spPr>
          <a:xfrm>
            <a:off x="4324350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B1FCD4-A431-D412-CB34-94D50391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78F9FA-57FB-CB01-AFB6-E170FC0C33F3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85356F-3F06-D88B-B885-3D5403C41F6B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1B3C3D-06EB-426B-3F30-A7B1AB510111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247FD8-28F8-D969-120A-BE182E272972}"/>
              </a:ext>
            </a:extLst>
          </p:cNvPr>
          <p:cNvCxnSpPr>
            <a:cxnSpLocks/>
          </p:cNvCxnSpPr>
          <p:nvPr/>
        </p:nvCxnSpPr>
        <p:spPr>
          <a:xfrm>
            <a:off x="1190625" y="1714500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819C26-43F4-E49A-CE9D-DB43DA5A3E6B}"/>
              </a:ext>
            </a:extLst>
          </p:cNvPr>
          <p:cNvSpPr txBox="1"/>
          <p:nvPr/>
        </p:nvSpPr>
        <p:spPr>
          <a:xfrm>
            <a:off x="1190624" y="1419225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DC768D-AF3F-56EA-716E-6A9C129BBFA3}"/>
              </a:ext>
            </a:extLst>
          </p:cNvPr>
          <p:cNvSpPr/>
          <p:nvPr/>
        </p:nvSpPr>
        <p:spPr>
          <a:xfrm>
            <a:off x="3543300" y="95249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F74A36-6CE4-9BE7-B5FE-63C0A353C363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4438650" y="1333496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167474-4859-2B80-C5F2-FE8079FA32A7}"/>
              </a:ext>
            </a:extLst>
          </p:cNvPr>
          <p:cNvCxnSpPr>
            <a:cxnSpLocks/>
          </p:cNvCxnSpPr>
          <p:nvPr/>
        </p:nvCxnSpPr>
        <p:spPr>
          <a:xfrm>
            <a:off x="4438650" y="1714500"/>
            <a:ext cx="312419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1EB357-8B73-E6A8-FEAB-BA9A55E0BB23}"/>
              </a:ext>
            </a:extLst>
          </p:cNvPr>
          <p:cNvGrpSpPr/>
          <p:nvPr/>
        </p:nvGrpSpPr>
        <p:grpSpPr>
          <a:xfrm>
            <a:off x="4571997" y="1947671"/>
            <a:ext cx="420628" cy="294193"/>
            <a:chOff x="4571997" y="1947671"/>
            <a:chExt cx="420628" cy="294193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E9DDB8D-1D3A-A634-C3B5-309ACD2C6A4B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2D155460-2F2F-1799-559B-627919BCEE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4AB4B3E-68F5-394D-C3CA-61D1704AF0FF}"/>
              </a:ext>
            </a:extLst>
          </p:cNvPr>
          <p:cNvSpPr txBox="1"/>
          <p:nvPr/>
        </p:nvSpPr>
        <p:spPr>
          <a:xfrm>
            <a:off x="5003677" y="194645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정찰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EnemyModeScout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7127BEC-7B37-8465-5E27-B19CF1C359D2}"/>
              </a:ext>
            </a:extLst>
          </p:cNvPr>
          <p:cNvGrpSpPr/>
          <p:nvPr/>
        </p:nvGrpSpPr>
        <p:grpSpPr>
          <a:xfrm>
            <a:off x="4571997" y="4327694"/>
            <a:ext cx="420628" cy="294193"/>
            <a:chOff x="4571997" y="1947671"/>
            <a:chExt cx="420628" cy="29419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D8B7700-7CC3-E796-590A-F3B871F2419A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5BB379A-8135-AC12-B725-DE1E5E0A379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0A6E6A0-581C-4BE5-F8AA-249BAB6C03F3}"/>
              </a:ext>
            </a:extLst>
          </p:cNvPr>
          <p:cNvSpPr txBox="1"/>
          <p:nvPr/>
        </p:nvSpPr>
        <p:spPr>
          <a:xfrm>
            <a:off x="5003677" y="432647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추적 시작 </a:t>
            </a:r>
            <a:r>
              <a:rPr lang="en-US" altLang="ko-KR" sz="1200" dirty="0" err="1">
                <a:solidFill>
                  <a:schemeClr val="bg1"/>
                </a:solidFill>
              </a:rPr>
              <a:t>EnemyModeChase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9A1E65-5076-E732-D2D9-946A4CD15415}"/>
              </a:ext>
            </a:extLst>
          </p:cNvPr>
          <p:cNvCxnSpPr>
            <a:cxnSpLocks/>
          </p:cNvCxnSpPr>
          <p:nvPr/>
        </p:nvCxnSpPr>
        <p:spPr>
          <a:xfrm>
            <a:off x="4571997" y="5106019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42E46FE-84D3-D111-4D7A-FA76A0EBBAD8}"/>
              </a:ext>
            </a:extLst>
          </p:cNvPr>
          <p:cNvSpPr txBox="1"/>
          <p:nvPr/>
        </p:nvSpPr>
        <p:spPr>
          <a:xfrm>
            <a:off x="4562472" y="47897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에게 도달 </a:t>
            </a:r>
            <a:r>
              <a:rPr lang="en-US" altLang="ko-KR" sz="1200" dirty="0">
                <a:solidFill>
                  <a:schemeClr val="bg1"/>
                </a:solidFill>
              </a:rPr>
              <a:t>==True )</a:t>
            </a:r>
            <a:r>
              <a:rPr lang="ko-KR" altLang="en-US" sz="1200" dirty="0">
                <a:solidFill>
                  <a:schemeClr val="bg1"/>
                </a:solidFill>
              </a:rPr>
              <a:t>공격 </a:t>
            </a:r>
            <a:r>
              <a:rPr lang="en-US" altLang="ko-KR" sz="1200" dirty="0" err="1">
                <a:solidFill>
                  <a:schemeClr val="bg1"/>
                </a:solidFill>
              </a:rPr>
              <a:t>EnemyModeAtack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516B450-99BA-91B5-0251-B5D098F0EF33}"/>
              </a:ext>
            </a:extLst>
          </p:cNvPr>
          <p:cNvCxnSpPr>
            <a:cxnSpLocks/>
          </p:cNvCxnSpPr>
          <p:nvPr/>
        </p:nvCxnSpPr>
        <p:spPr>
          <a:xfrm>
            <a:off x="4571997" y="5846728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AA378E5-4E25-8D0E-2ACF-039EE4953DDB}"/>
              </a:ext>
            </a:extLst>
          </p:cNvPr>
          <p:cNvSpPr txBox="1"/>
          <p:nvPr/>
        </p:nvSpPr>
        <p:spPr>
          <a:xfrm>
            <a:off x="7562846" y="5530497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의 공격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93756D0-0D96-D213-9127-347238841008}"/>
              </a:ext>
            </a:extLst>
          </p:cNvPr>
          <p:cNvGrpSpPr/>
          <p:nvPr/>
        </p:nvGrpSpPr>
        <p:grpSpPr>
          <a:xfrm>
            <a:off x="4571997" y="6028235"/>
            <a:ext cx="420628" cy="294193"/>
            <a:chOff x="4571997" y="1947671"/>
            <a:chExt cx="420628" cy="294193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70756A9-9560-2F01-81F5-C2786FFD8B39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0230F3A1-DF80-F6AC-B08E-69079F368A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D822E217-26D8-74EC-9CF8-21D490B19D9D}"/>
              </a:ext>
            </a:extLst>
          </p:cNvPr>
          <p:cNvSpPr txBox="1"/>
          <p:nvPr/>
        </p:nvSpPr>
        <p:spPr>
          <a:xfrm>
            <a:off x="5003677" y="6027020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 err="1">
                <a:solidFill>
                  <a:schemeClr val="bg1"/>
                </a:solidFill>
              </a:rPr>
              <a:t>EnemyModeGetHit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61560FF-8C22-9A56-FAAD-DA1B078A0A9A}"/>
              </a:ext>
            </a:extLst>
          </p:cNvPr>
          <p:cNvSpPr/>
          <p:nvPr/>
        </p:nvSpPr>
        <p:spPr>
          <a:xfrm>
            <a:off x="3588273" y="5312445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079CA55-A246-CCA8-29A7-409026EE0925}"/>
              </a:ext>
            </a:extLst>
          </p:cNvPr>
          <p:cNvSpPr/>
          <p:nvPr/>
        </p:nvSpPr>
        <p:spPr>
          <a:xfrm>
            <a:off x="3588273" y="5303073"/>
            <a:ext cx="7813152" cy="12804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631C90-95E8-E9B4-F9DC-3E55D07C03AD}"/>
              </a:ext>
            </a:extLst>
          </p:cNvPr>
          <p:cNvSpPr/>
          <p:nvPr/>
        </p:nvSpPr>
        <p:spPr>
          <a:xfrm>
            <a:off x="3465955" y="3873493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A5B1CD9-7D7D-16D3-2006-67DD9421E16C}"/>
              </a:ext>
            </a:extLst>
          </p:cNvPr>
          <p:cNvSpPr/>
          <p:nvPr/>
        </p:nvSpPr>
        <p:spPr>
          <a:xfrm>
            <a:off x="3448052" y="3863978"/>
            <a:ext cx="8067672" cy="288684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2960CB-6F2B-9A02-F9B8-72707B2381F9}"/>
              </a:ext>
            </a:extLst>
          </p:cNvPr>
          <p:cNvSpPr txBox="1"/>
          <p:nvPr/>
        </p:nvSpPr>
        <p:spPr>
          <a:xfrm>
            <a:off x="4712983" y="5333444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4FAFCF4-79D5-014C-44F3-D567D7BA8080}"/>
              </a:ext>
            </a:extLst>
          </p:cNvPr>
          <p:cNvSpPr/>
          <p:nvPr/>
        </p:nvSpPr>
        <p:spPr>
          <a:xfrm>
            <a:off x="3161737" y="1796980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59BB0FA-CDF6-A35F-997F-B63CF460A31D}"/>
              </a:ext>
            </a:extLst>
          </p:cNvPr>
          <p:cNvSpPr/>
          <p:nvPr/>
        </p:nvSpPr>
        <p:spPr>
          <a:xfrm>
            <a:off x="3152775" y="1787465"/>
            <a:ext cx="8610599" cy="52610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ACA5A5-FC7D-5525-5736-0A9308671461}"/>
              </a:ext>
            </a:extLst>
          </p:cNvPr>
          <p:cNvGrpSpPr/>
          <p:nvPr/>
        </p:nvGrpSpPr>
        <p:grpSpPr>
          <a:xfrm>
            <a:off x="4571997" y="2347498"/>
            <a:ext cx="420628" cy="294193"/>
            <a:chOff x="4571997" y="1947671"/>
            <a:chExt cx="420628" cy="294193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FA4D498-7948-2B6F-89E3-115DEF8BC644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A39A935A-A7D2-EFCE-5477-2A1598241F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F6301E4-271E-26BA-9333-51A4B455043B}"/>
              </a:ext>
            </a:extLst>
          </p:cNvPr>
          <p:cNvSpPr txBox="1"/>
          <p:nvPr/>
        </p:nvSpPr>
        <p:spPr>
          <a:xfrm>
            <a:off x="5003677" y="234628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대기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EnemyModeIdle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E1C59C3-F3B2-334B-89D0-6225B8FB45DA}"/>
              </a:ext>
            </a:extLst>
          </p:cNvPr>
          <p:cNvSpPr txBox="1"/>
          <p:nvPr/>
        </p:nvSpPr>
        <p:spPr>
          <a:xfrm>
            <a:off x="4546085" y="390263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DC3CC2-19D2-483D-698F-2D5956AF9F6B}"/>
              </a:ext>
            </a:extLst>
          </p:cNvPr>
          <p:cNvSpPr/>
          <p:nvPr/>
        </p:nvSpPr>
        <p:spPr>
          <a:xfrm>
            <a:off x="7562851" y="4128678"/>
            <a:ext cx="247647" cy="40880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C53CDB-B432-BEC8-0DFD-0ED09F0E3F65}"/>
              </a:ext>
            </a:extLst>
          </p:cNvPr>
          <p:cNvSpPr/>
          <p:nvPr/>
        </p:nvSpPr>
        <p:spPr>
          <a:xfrm>
            <a:off x="4324350" y="4936305"/>
            <a:ext cx="247647" cy="1446901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A6DFD0-CF62-9354-7F5F-4970E438D520}"/>
              </a:ext>
            </a:extLst>
          </p:cNvPr>
          <p:cNvSpPr/>
          <p:nvPr/>
        </p:nvSpPr>
        <p:spPr>
          <a:xfrm>
            <a:off x="7562851" y="4912232"/>
            <a:ext cx="247647" cy="147097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4DEA4D-A043-F2F4-C72E-02FA83B8F83B}"/>
              </a:ext>
            </a:extLst>
          </p:cNvPr>
          <p:cNvSpPr/>
          <p:nvPr/>
        </p:nvSpPr>
        <p:spPr>
          <a:xfrm>
            <a:off x="7562851" y="3087913"/>
            <a:ext cx="247647" cy="54308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464479-BF3C-2A28-1FF3-A6C3B5DE2837}"/>
              </a:ext>
            </a:extLst>
          </p:cNvPr>
          <p:cNvSpPr/>
          <p:nvPr/>
        </p:nvSpPr>
        <p:spPr>
          <a:xfrm>
            <a:off x="4324350" y="2128983"/>
            <a:ext cx="247647" cy="240886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BE8A9C-9B0B-F130-1521-D200AB0014A1}"/>
              </a:ext>
            </a:extLst>
          </p:cNvPr>
          <p:cNvSpPr/>
          <p:nvPr/>
        </p:nvSpPr>
        <p:spPr>
          <a:xfrm>
            <a:off x="4324350" y="-36729"/>
            <a:ext cx="247647" cy="148522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4981FD-4CC6-DE09-9C1F-EA42E329A75B}"/>
              </a:ext>
            </a:extLst>
          </p:cNvPr>
          <p:cNvSpPr/>
          <p:nvPr/>
        </p:nvSpPr>
        <p:spPr>
          <a:xfrm>
            <a:off x="1085848" y="0"/>
            <a:ext cx="247647" cy="631507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19062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0019DD-CFF9-F58E-D93D-F1F84D8269D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43865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8667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93470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49D267-F364-7E14-13AD-0EDF2C739ACE}"/>
              </a:ext>
            </a:extLst>
          </p:cNvPr>
          <p:cNvSpPr/>
          <p:nvPr/>
        </p:nvSpPr>
        <p:spPr>
          <a:xfrm>
            <a:off x="29527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EAFB3-2F9D-FDD2-6252-E29C2956D3E5}"/>
              </a:ext>
            </a:extLst>
          </p:cNvPr>
          <p:cNvSpPr/>
          <p:nvPr/>
        </p:nvSpPr>
        <p:spPr>
          <a:xfrm>
            <a:off x="679132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340E8-AFB8-199C-369D-89B6CCD2FAD4}"/>
              </a:ext>
            </a:extLst>
          </p:cNvPr>
          <p:cNvSpPr/>
          <p:nvPr/>
        </p:nvSpPr>
        <p:spPr>
          <a:xfrm>
            <a:off x="1003935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C25E3-BEA6-D814-A887-4BC5D984FB74}"/>
              </a:ext>
            </a:extLst>
          </p:cNvPr>
          <p:cNvSpPr txBox="1"/>
          <p:nvPr/>
        </p:nvSpPr>
        <p:spPr>
          <a:xfrm>
            <a:off x="4688943" y="38361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FD5F125-8C23-48C9-EA5E-6DD386300B69}"/>
              </a:ext>
            </a:extLst>
          </p:cNvPr>
          <p:cNvCxnSpPr/>
          <p:nvPr/>
        </p:nvCxnSpPr>
        <p:spPr>
          <a:xfrm flipH="1">
            <a:off x="1190625" y="1419225"/>
            <a:ext cx="324802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2A3020-FFF1-E27D-6626-B1C77E56840B}"/>
              </a:ext>
            </a:extLst>
          </p:cNvPr>
          <p:cNvSpPr/>
          <p:nvPr/>
        </p:nvSpPr>
        <p:spPr>
          <a:xfrm>
            <a:off x="3740673" y="1904072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3D4DD3-5EF8-2071-14F8-00C9F6E31CEA}"/>
              </a:ext>
            </a:extLst>
          </p:cNvPr>
          <p:cNvSpPr/>
          <p:nvPr/>
        </p:nvSpPr>
        <p:spPr>
          <a:xfrm>
            <a:off x="3740673" y="-1001336"/>
            <a:ext cx="7813152" cy="31816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CB32BD-1F65-462F-FBEF-7F41908BD603}"/>
              </a:ext>
            </a:extLst>
          </p:cNvPr>
          <p:cNvSpPr/>
          <p:nvPr/>
        </p:nvSpPr>
        <p:spPr>
          <a:xfrm>
            <a:off x="3618355" y="3842186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F198C5-4A78-EC56-BED9-B49F0CE273E5}"/>
              </a:ext>
            </a:extLst>
          </p:cNvPr>
          <p:cNvSpPr/>
          <p:nvPr/>
        </p:nvSpPr>
        <p:spPr>
          <a:xfrm>
            <a:off x="3600452" y="-2253114"/>
            <a:ext cx="8067672" cy="63742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70EE9-5AA8-8374-8441-EA651D609628}"/>
              </a:ext>
            </a:extLst>
          </p:cNvPr>
          <p:cNvSpPr txBox="1"/>
          <p:nvPr/>
        </p:nvSpPr>
        <p:spPr>
          <a:xfrm>
            <a:off x="4865383" y="189021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343705-C759-EA39-4FA8-C4C856471AE4}"/>
              </a:ext>
            </a:extLst>
          </p:cNvPr>
          <p:cNvSpPr/>
          <p:nvPr/>
        </p:nvSpPr>
        <p:spPr>
          <a:xfrm>
            <a:off x="354330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32D6F3-326A-8E1B-0AC1-4648889BF72D}"/>
              </a:ext>
            </a:extLst>
          </p:cNvPr>
          <p:cNvSpPr/>
          <p:nvPr/>
        </p:nvSpPr>
        <p:spPr>
          <a:xfrm>
            <a:off x="4083573" y="566129"/>
            <a:ext cx="7298802" cy="1191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81EC28-140E-30C1-EAD8-99689BCCC756}"/>
              </a:ext>
            </a:extLst>
          </p:cNvPr>
          <p:cNvSpPr/>
          <p:nvPr/>
        </p:nvSpPr>
        <p:spPr>
          <a:xfrm>
            <a:off x="4083573" y="563441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6E9941-B9CB-7BDA-4D9E-1BE554F4DF0E}"/>
              </a:ext>
            </a:extLst>
          </p:cNvPr>
          <p:cNvSpPr txBox="1"/>
          <p:nvPr/>
        </p:nvSpPr>
        <p:spPr>
          <a:xfrm>
            <a:off x="5208284" y="58948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Enemy HP &lt; 1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6A63EC-C5BA-BB72-8C9F-1A72DE5BF171}"/>
              </a:ext>
            </a:extLst>
          </p:cNvPr>
          <p:cNvSpPr/>
          <p:nvPr/>
        </p:nvSpPr>
        <p:spPr>
          <a:xfrm>
            <a:off x="4083573" y="2407906"/>
            <a:ext cx="7298802" cy="12230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4A57AA-7088-899F-2D1D-6C8E637679C4}"/>
              </a:ext>
            </a:extLst>
          </p:cNvPr>
          <p:cNvSpPr/>
          <p:nvPr/>
        </p:nvSpPr>
        <p:spPr>
          <a:xfrm>
            <a:off x="4083573" y="2405218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5B806E-0DFD-CB9A-E879-C710BD5E6FBF}"/>
              </a:ext>
            </a:extLst>
          </p:cNvPr>
          <p:cNvSpPr txBox="1"/>
          <p:nvPr/>
        </p:nvSpPr>
        <p:spPr>
          <a:xfrm>
            <a:off x="5208284" y="243126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 </a:t>
            </a:r>
            <a:r>
              <a:rPr lang="ko-KR" altLang="en-US" sz="1200" dirty="0">
                <a:solidFill>
                  <a:schemeClr val="bg1"/>
                </a:solidFill>
              </a:rPr>
              <a:t>놓침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C52561-4C85-4718-5CE4-E12B4354A946}"/>
              </a:ext>
            </a:extLst>
          </p:cNvPr>
          <p:cNvSpPr txBox="1"/>
          <p:nvPr/>
        </p:nvSpPr>
        <p:spPr>
          <a:xfrm>
            <a:off x="1240367" y="1174535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 </a:t>
            </a:r>
            <a:r>
              <a:rPr lang="en-US" altLang="ko-KR" sz="1200" dirty="0" err="1">
                <a:solidFill>
                  <a:schemeClr val="bg1"/>
                </a:solidFill>
              </a:rPr>
              <a:t>AmDied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D9A17E-A0CD-512E-8455-87A57A26D05B}"/>
              </a:ext>
            </a:extLst>
          </p:cNvPr>
          <p:cNvSpPr/>
          <p:nvPr/>
        </p:nvSpPr>
        <p:spPr>
          <a:xfrm>
            <a:off x="3152775" y="-2391339"/>
            <a:ext cx="8610599" cy="69291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C6B13D-034F-A3D8-C904-38E36909373E}"/>
              </a:ext>
            </a:extLst>
          </p:cNvPr>
          <p:cNvSpPr txBox="1"/>
          <p:nvPr/>
        </p:nvSpPr>
        <p:spPr>
          <a:xfrm>
            <a:off x="4526756" y="2805648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EnemyModeReturn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F911BB-B726-12FA-157B-48D554D5A8DC}"/>
              </a:ext>
            </a:extLst>
          </p:cNvPr>
          <p:cNvCxnSpPr>
            <a:cxnSpLocks/>
          </p:cNvCxnSpPr>
          <p:nvPr/>
        </p:nvCxnSpPr>
        <p:spPr>
          <a:xfrm>
            <a:off x="4581519" y="3100919"/>
            <a:ext cx="298133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2A7A71-E09A-1A3E-6B8F-4113170C4528}"/>
              </a:ext>
            </a:extLst>
          </p:cNvPr>
          <p:cNvSpPr txBox="1"/>
          <p:nvPr/>
        </p:nvSpPr>
        <p:spPr>
          <a:xfrm>
            <a:off x="1295403" y="464860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D74D57E-ED52-A2F9-AAB2-E3B6AD21D9C7}"/>
              </a:ext>
            </a:extLst>
          </p:cNvPr>
          <p:cNvCxnSpPr>
            <a:cxnSpLocks/>
          </p:cNvCxnSpPr>
          <p:nvPr/>
        </p:nvCxnSpPr>
        <p:spPr>
          <a:xfrm>
            <a:off x="1169303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D54005-F1D0-2032-C0D6-C3C6A8AAE6F4}"/>
              </a:ext>
            </a:extLst>
          </p:cNvPr>
          <p:cNvCxnSpPr>
            <a:cxnSpLocks/>
          </p:cNvCxnSpPr>
          <p:nvPr/>
        </p:nvCxnSpPr>
        <p:spPr>
          <a:xfrm>
            <a:off x="4438650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88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B5292-27E9-739E-24E9-68EC006F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프로그래밍 기술 소개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C83E03-0417-291E-B120-48037F59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A80DD7-3AED-2EDF-37EA-924AA1C4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CineMachine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이용하여 자연스러운 움직임 연출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MapManager</a:t>
            </a:r>
            <a:r>
              <a:rPr lang="ko-KR" altLang="en-US" sz="1600" dirty="0"/>
              <a:t>를 통해 씬 간 전환효과부여 및 씬 관리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Enemy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NavMeshAgent</a:t>
            </a:r>
            <a:r>
              <a:rPr lang="ko-KR" altLang="en-US" sz="1600" dirty="0"/>
              <a:t>를  활용하여 플레이어 추적 및 정찰 기능 구현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EnemyBase</a:t>
            </a:r>
            <a:r>
              <a:rPr lang="ko-KR" altLang="en-US" sz="1600" dirty="0"/>
              <a:t>의 상속구조를 사용하여 추후 몬스터의 종류가 늘어나야 할 경우 쉽게 구현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Enemy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유한상태머신을</a:t>
            </a:r>
            <a:r>
              <a:rPr lang="ko-KR" altLang="en-US" sz="1600" dirty="0"/>
              <a:t> 활용하였으며</a:t>
            </a:r>
            <a:r>
              <a:rPr lang="en-US" altLang="ko-KR" sz="1600" dirty="0"/>
              <a:t>,</a:t>
            </a:r>
            <a:r>
              <a:rPr lang="ko-KR" altLang="en-US" sz="1600" dirty="0"/>
              <a:t> 단 한번만 실행될 코드는 프로퍼티를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지속적으로 실행될 코드는 </a:t>
            </a:r>
            <a:r>
              <a:rPr lang="en-US" altLang="ko-KR" sz="1600" dirty="0"/>
              <a:t>Update</a:t>
            </a:r>
            <a:r>
              <a:rPr lang="ko-KR" altLang="en-US" sz="1600" dirty="0"/>
              <a:t>를 사용하여 효율적으로 구현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SceneManager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sceneLoaded</a:t>
            </a:r>
            <a:r>
              <a:rPr lang="en-US" altLang="ko-KR" sz="1600" dirty="0"/>
              <a:t> </a:t>
            </a:r>
            <a:r>
              <a:rPr lang="ko-KR" altLang="en-US" sz="1600" dirty="0"/>
              <a:t>를 통하여 각 </a:t>
            </a:r>
            <a:r>
              <a:rPr lang="ko-KR" altLang="en-US" sz="1600" dirty="0" err="1"/>
              <a:t>씬마다</a:t>
            </a:r>
            <a:r>
              <a:rPr lang="ko-KR" altLang="en-US" sz="1600" dirty="0"/>
              <a:t> 실행해야 할 코드 실행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Player</a:t>
            </a:r>
            <a:r>
              <a:rPr lang="ko-KR" altLang="en-US" sz="1600" dirty="0"/>
              <a:t>의 행동 중 정확한 타이밍에 실행이 필요한 코드는 별도의 함수로써 </a:t>
            </a:r>
            <a:r>
              <a:rPr lang="en-US" altLang="ko-KR" sz="1600" dirty="0"/>
              <a:t>Animation Clip</a:t>
            </a:r>
            <a:r>
              <a:rPr lang="ko-KR" altLang="en-US" sz="1600" dirty="0"/>
              <a:t>에 </a:t>
            </a:r>
            <a:r>
              <a:rPr lang="en-US" altLang="ko-KR" sz="1600" dirty="0"/>
              <a:t>Event</a:t>
            </a:r>
            <a:r>
              <a:rPr lang="ko-KR" altLang="en-US" sz="1600" dirty="0"/>
              <a:t>를 추가하여 구현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AudioSource</a:t>
            </a:r>
            <a:r>
              <a:rPr lang="ko-KR" altLang="en-US" sz="1600" dirty="0"/>
              <a:t>를 이용하여 필요한 타이밍에 스크립트를 통해 효과음 구현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같은 역할을 하는 코드들을 하나의 함수로 묶어 코드의 가독성 및 재사용성 향상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Player</a:t>
            </a:r>
            <a:r>
              <a:rPr lang="ko-KR" altLang="en-US" sz="1600" dirty="0"/>
              <a:t> 스크립트에서 </a:t>
            </a:r>
            <a:r>
              <a:rPr lang="ko-KR" altLang="en-US" sz="1600" dirty="0" err="1"/>
              <a:t>코루틴</a:t>
            </a:r>
            <a:r>
              <a:rPr lang="en-US" altLang="ko-KR" sz="1600" dirty="0"/>
              <a:t> </a:t>
            </a:r>
            <a:r>
              <a:rPr lang="ko-KR" altLang="en-US" sz="1600" dirty="0"/>
              <a:t>없음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EnemyBase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코루틴</a:t>
            </a:r>
            <a:r>
              <a:rPr lang="ko-KR" altLang="en-US" sz="1600" dirty="0"/>
              <a:t> 거의 없음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41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83E3A-FEB1-48F1-BFE1-17BB0DE3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5AB35-BDC9-4D32-AFC9-3EA341BF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81100"/>
            <a:ext cx="11525249" cy="52045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플레이영상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시스템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UML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프로그래밍 기술 소개 </a:t>
            </a:r>
            <a:r>
              <a:rPr lang="en-US" altLang="ko-KR" dirty="0"/>
              <a:t>: </a:t>
            </a:r>
            <a:r>
              <a:rPr lang="ko-KR" altLang="en-US" dirty="0"/>
              <a:t>기술들을 나열하는 형태로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개발과정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6B1708-0D8D-4354-9CE8-1F862BC2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CBEE5A5-41C1-275E-8230-B869EA1A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172" y="2789575"/>
            <a:ext cx="3714750" cy="37147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15397-7042-FFD0-E8D5-76C8B575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5EA82-1162-27E4-6448-409CF5214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5"/>
          <a:stretch/>
        </p:blipFill>
        <p:spPr>
          <a:xfrm>
            <a:off x="314326" y="843121"/>
            <a:ext cx="8326335" cy="1841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6F689A-5B4B-3370-48F0-811063745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6" y="2737975"/>
            <a:ext cx="3470432" cy="4120026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D0AA9697-E83B-2D85-70B2-0AC71ECA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 </a:t>
            </a:r>
            <a:r>
              <a:rPr lang="en-US" altLang="ko-KR" dirty="0"/>
              <a:t>- </a:t>
            </a:r>
            <a:r>
              <a:rPr lang="en-US" altLang="ko-KR" dirty="0" err="1"/>
              <a:t>EnemyBase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FFA50-83EA-5A69-C818-534047815511}"/>
              </a:ext>
            </a:extLst>
          </p:cNvPr>
          <p:cNvSpPr txBox="1"/>
          <p:nvPr/>
        </p:nvSpPr>
        <p:spPr>
          <a:xfrm>
            <a:off x="2055303" y="2737975"/>
            <a:ext cx="2894202" cy="6910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</a:rPr>
              <a:t>한번만 실행할 코드 </a:t>
            </a:r>
            <a:r>
              <a:rPr lang="en-US" altLang="ko-KR" sz="1400" dirty="0">
                <a:solidFill>
                  <a:schemeClr val="bg1"/>
                </a:solidFill>
              </a:rPr>
              <a:t>-&gt; </a:t>
            </a:r>
            <a:r>
              <a:rPr lang="ko-KR" altLang="en-US" sz="1400" dirty="0">
                <a:solidFill>
                  <a:schemeClr val="bg1"/>
                </a:solidFill>
              </a:rPr>
              <a:t>프로퍼티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677E3-C34C-57CD-A48E-8B26083008FF}"/>
              </a:ext>
            </a:extLst>
          </p:cNvPr>
          <p:cNvSpPr txBox="1"/>
          <p:nvPr/>
        </p:nvSpPr>
        <p:spPr>
          <a:xfrm>
            <a:off x="7907760" y="2737975"/>
            <a:ext cx="2894202" cy="5001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400" dirty="0" err="1">
                <a:solidFill>
                  <a:schemeClr val="bg1"/>
                </a:solidFill>
              </a:rPr>
              <a:t>여러번</a:t>
            </a:r>
            <a:r>
              <a:rPr lang="ko-KR" altLang="en-US" sz="1400" dirty="0">
                <a:solidFill>
                  <a:schemeClr val="bg1"/>
                </a:solidFill>
              </a:rPr>
              <a:t> 실행할 코드 </a:t>
            </a:r>
            <a:r>
              <a:rPr lang="en-US" altLang="ko-KR" sz="1400" dirty="0">
                <a:solidFill>
                  <a:schemeClr val="bg1"/>
                </a:solidFill>
              </a:rPr>
              <a:t>-&gt; Update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3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C3BD0-992C-F8F1-33FD-C34A7C6B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잘된점</a:t>
            </a:r>
            <a:r>
              <a:rPr lang="en-US" altLang="ko-KR" dirty="0"/>
              <a:t>, </a:t>
            </a:r>
            <a:r>
              <a:rPr lang="ko-KR" altLang="en-US" dirty="0" err="1"/>
              <a:t>아쉬운점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7CFAA-D893-13EC-D045-1AA30B23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최초 목표로 했던 핵심 기능 구현보다 게임의 디테일을 살리는 구현이 너무나 </a:t>
            </a:r>
            <a:r>
              <a:rPr lang="ko-KR" altLang="en-US" sz="1800" dirty="0" err="1"/>
              <a:t>오래걸려서</a:t>
            </a:r>
            <a:r>
              <a:rPr lang="ko-KR" altLang="en-US" sz="1800" dirty="0"/>
              <a:t> 아쉬웠다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08A25-B43B-C171-3943-C0EBE6CD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26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9D52C-E42E-BDD0-BE02-A74792EE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45" y="1014553"/>
            <a:ext cx="6911310" cy="54491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7547A-9492-EC00-E742-57733ABB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16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462FE-88D4-6677-5EAC-9E54E0601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6"/>
          <a:stretch/>
        </p:blipFill>
        <p:spPr>
          <a:xfrm>
            <a:off x="2616995" y="1174459"/>
            <a:ext cx="6958011" cy="52040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9B93A2-7879-5A4B-C021-34B2FCE2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05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18F3-EAB4-306A-89C1-47A778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05409-5D00-7381-BDA1-A9A0034FA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80188-DE3F-1D46-920A-768FC073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2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5A14-65E5-680A-EF45-0EF7E16E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6A376-C16C-531F-C8D3-16544528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026" name="Picture 2" descr="재미있는 짤 모음~! - 모여봐요 동물의 숲 : 네이버 블로그">
            <a:extLst>
              <a:ext uri="{FF2B5EF4-FFF2-40B4-BE49-F238E27FC236}">
                <a16:creationId xmlns:a16="http://schemas.microsoft.com/office/drawing/2014/main" id="{F1977C84-19EC-267C-FEE4-5DDD74820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2" y="1191303"/>
            <a:ext cx="5310124" cy="29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젤다의 전설 꿈꾸는섬 소개 영상 - YouTube">
            <a:extLst>
              <a:ext uri="{FF2B5EF4-FFF2-40B4-BE49-F238E27FC236}">
                <a16:creationId xmlns:a16="http://schemas.microsoft.com/office/drawing/2014/main" id="{5D8FB1EF-0993-B180-13CA-51E168C5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4" y="1191303"/>
            <a:ext cx="5286524" cy="29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F0E7A2E2-3D33-C783-6188-59D158D4B60F}"/>
              </a:ext>
            </a:extLst>
          </p:cNvPr>
          <p:cNvSpPr/>
          <p:nvPr/>
        </p:nvSpPr>
        <p:spPr>
          <a:xfrm>
            <a:off x="5600502" y="2298831"/>
            <a:ext cx="939566" cy="939566"/>
          </a:xfrm>
          <a:prstGeom prst="mathPlus">
            <a:avLst>
              <a:gd name="adj1" fmla="val 1657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같음 기호 25">
            <a:extLst>
              <a:ext uri="{FF2B5EF4-FFF2-40B4-BE49-F238E27FC236}">
                <a16:creationId xmlns:a16="http://schemas.microsoft.com/office/drawing/2014/main" id="{3FF06B72-A1B4-B0C8-F727-4BA1D4F3C005}"/>
              </a:ext>
            </a:extLst>
          </p:cNvPr>
          <p:cNvSpPr/>
          <p:nvPr/>
        </p:nvSpPr>
        <p:spPr>
          <a:xfrm>
            <a:off x="998289" y="5108895"/>
            <a:ext cx="1359017" cy="604008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56DA2D-2BDD-03F2-281A-9CD9CDF2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1" b="94638" l="2766" r="92686">
                        <a14:foregroundMark x1="4733" y1="88696" x2="9588" y2="77319"/>
                        <a14:foregroundMark x1="92747" y1="57391" x2="91948" y2="56377"/>
                        <a14:foregroundMark x1="2827" y1="94710" x2="2827" y2="94710"/>
                        <a14:foregroundMark x1="51998" y1="10507" x2="51998" y2="10507"/>
                        <a14:foregroundMark x1="52489" y1="7971" x2="52489" y2="7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5309" y="4164973"/>
            <a:ext cx="3125434" cy="26509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CEB0880-6D02-09C6-6883-759A530C5C4B}"/>
              </a:ext>
            </a:extLst>
          </p:cNvPr>
          <p:cNvSpPr txBox="1"/>
          <p:nvPr/>
        </p:nvSpPr>
        <p:spPr>
          <a:xfrm>
            <a:off x="5385732" y="4545369"/>
            <a:ext cx="6297350" cy="1602297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젤다의</a:t>
            </a:r>
            <a:r>
              <a:rPr lang="ko-KR" altLang="en-US" dirty="0">
                <a:solidFill>
                  <a:schemeClr val="bg1"/>
                </a:solidFill>
              </a:rPr>
              <a:t> 꿈꾸는 섬의 캐릭터 모델링과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동물의 숲의 캐릭터 모델링을 참고해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동물의 영웅 캐릭터 제작</a:t>
            </a:r>
          </a:p>
        </p:txBody>
      </p:sp>
    </p:spTree>
    <p:extLst>
      <p:ext uri="{BB962C8B-B14F-4D97-AF65-F5344CB8AC3E}">
        <p14:creationId xmlns:p14="http://schemas.microsoft.com/office/powerpoint/2010/main" val="6998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5A14-65E5-680A-EF45-0EF7E16E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6A376-C16C-531F-C8D3-16544528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D4B95AA1-BE55-868A-1A4F-B70BC512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87" y="1547460"/>
            <a:ext cx="2828226" cy="376308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F3D6FF-7A46-DEE1-9174-FA0494474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" r="7250"/>
          <a:stretch/>
        </p:blipFill>
        <p:spPr>
          <a:xfrm>
            <a:off x="3020502" y="1547460"/>
            <a:ext cx="2222042" cy="3763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35FEC8-2F51-6B79-144C-753B55B89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3" r="6023"/>
          <a:stretch/>
        </p:blipFill>
        <p:spPr>
          <a:xfrm>
            <a:off x="5242544" y="1547460"/>
            <a:ext cx="2978430" cy="3763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7EF783-AD38-72EB-09A3-93D5766B2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974" y="1547460"/>
            <a:ext cx="3554082" cy="37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B7E71B2-082D-CCB8-6F8C-7DB1EB7B0217}"/>
              </a:ext>
            </a:extLst>
          </p:cNvPr>
          <p:cNvGrpSpPr/>
          <p:nvPr/>
        </p:nvGrpSpPr>
        <p:grpSpPr>
          <a:xfrm>
            <a:off x="5654790" y="11260"/>
            <a:ext cx="4149929" cy="3158042"/>
            <a:chOff x="7048500" y="1877735"/>
            <a:chExt cx="5143500" cy="41742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7C44B9-4A82-BCA8-324B-536CE7B87675}"/>
                </a:ext>
              </a:extLst>
            </p:cNvPr>
            <p:cNvSpPr/>
            <p:nvPr/>
          </p:nvSpPr>
          <p:spPr>
            <a:xfrm>
              <a:off x="7048500" y="1877735"/>
              <a:ext cx="5143500" cy="4174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BEF01A-D4B5-6A72-B991-F2D29778C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12" b="10939"/>
            <a:stretch/>
          </p:blipFill>
          <p:spPr bwMode="auto">
            <a:xfrm>
              <a:off x="7048500" y="1877735"/>
              <a:ext cx="5143500" cy="417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5FCFCFA-0A93-EF28-1486-0A6E9300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- Main</a:t>
            </a:r>
            <a:endParaRPr lang="ko-KR" altLang="en-US" dirty="0"/>
          </a:p>
        </p:txBody>
      </p:sp>
      <p:pic>
        <p:nvPicPr>
          <p:cNvPr id="4" name="Picture 4" descr="E3 2019] '젤다의 전설: 꿈꾸는 섬' 리메이크, 9월 20일 닌텐도 스위치로 출시">
            <a:extLst>
              <a:ext uri="{FF2B5EF4-FFF2-40B4-BE49-F238E27FC236}">
                <a16:creationId xmlns:a16="http://schemas.microsoft.com/office/drawing/2014/main" id="{42E898E5-C19B-82B1-81AF-64780ABB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r="10979" b="8613"/>
          <a:stretch/>
        </p:blipFill>
        <p:spPr bwMode="auto">
          <a:xfrm>
            <a:off x="304624" y="953273"/>
            <a:ext cx="5321415" cy="29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0D231-6148-C091-0972-E399C55F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43E46-5EDA-11F9-CB18-F2BE55C1457F}"/>
              </a:ext>
            </a:extLst>
          </p:cNvPr>
          <p:cNvSpPr txBox="1"/>
          <p:nvPr/>
        </p:nvSpPr>
        <p:spPr>
          <a:xfrm>
            <a:off x="333375" y="1073491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 </a:t>
            </a:r>
            <a:r>
              <a:rPr lang="ko-KR" altLang="en-US" sz="1600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dirty="0">
                <a:solidFill>
                  <a:schemeClr val="bg1"/>
                </a:solidFill>
              </a:rPr>
              <a:t> 초원 </a:t>
            </a:r>
            <a:r>
              <a:rPr lang="ko-KR" altLang="en-US" sz="1600" dirty="0" err="1">
                <a:solidFill>
                  <a:schemeClr val="bg1"/>
                </a:solidFill>
              </a:rPr>
              <a:t>맵을</a:t>
            </a:r>
            <a:r>
              <a:rPr lang="ko-KR" altLang="en-US" sz="1600" dirty="0">
                <a:solidFill>
                  <a:schemeClr val="bg1"/>
                </a:solidFill>
              </a:rPr>
              <a:t> 참고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언덕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몬스터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흙길</a:t>
            </a:r>
            <a:r>
              <a:rPr lang="ko-KR" altLang="en-US" sz="1600" dirty="0">
                <a:solidFill>
                  <a:schemeClr val="bg1"/>
                </a:solidFill>
              </a:rPr>
              <a:t> 등 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8B189-1270-234B-3CC7-17A3CFCBBB56}"/>
              </a:ext>
            </a:extLst>
          </p:cNvPr>
          <p:cNvSpPr txBox="1"/>
          <p:nvPr/>
        </p:nvSpPr>
        <p:spPr>
          <a:xfrm>
            <a:off x="5654790" y="10876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/>
              <a:t>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FF8288-55DC-50A6-DC8C-1B36DE70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26041" y="3158902"/>
            <a:ext cx="6565957" cy="3688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D3119-5E15-EA8F-329F-1027AB8F3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42"/>
          <a:stretch/>
        </p:blipFill>
        <p:spPr>
          <a:xfrm>
            <a:off x="2217148" y="3942272"/>
            <a:ext cx="3408892" cy="2915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89BF3-4A91-E093-CD43-1A11F057C844}"/>
              </a:ext>
            </a:extLst>
          </p:cNvPr>
          <p:cNvSpPr txBox="1"/>
          <p:nvPr/>
        </p:nvSpPr>
        <p:spPr>
          <a:xfrm>
            <a:off x="2217146" y="3942271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en-US" altLang="ko-KR" sz="1600"/>
              <a:t>1</a:t>
            </a:r>
            <a:r>
              <a:rPr lang="ko-KR" altLang="en-US" sz="1600" dirty="0"/>
              <a:t>차 맵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1706D-1C5D-1CED-D9CF-06402FB98B7D}"/>
              </a:ext>
            </a:extLst>
          </p:cNvPr>
          <p:cNvSpPr txBox="1"/>
          <p:nvPr/>
        </p:nvSpPr>
        <p:spPr>
          <a:xfrm>
            <a:off x="5654788" y="3171467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최종 맵 구현</a:t>
            </a:r>
          </a:p>
        </p:txBody>
      </p:sp>
    </p:spTree>
    <p:extLst>
      <p:ext uri="{BB962C8B-B14F-4D97-AF65-F5344CB8AC3E}">
        <p14:creationId xmlns:p14="http://schemas.microsoft.com/office/powerpoint/2010/main" val="3068420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2267A-525E-ABE9-381A-3F6E870C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– Sub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C7E8B-B5F6-4ED1-4731-A1EA017E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Picture 10" descr="젤다의 전설 꿈꾸는 섬 리뷰, 생생한 고전게임의 향수 : 네이버 블로그">
            <a:extLst>
              <a:ext uri="{FF2B5EF4-FFF2-40B4-BE49-F238E27FC236}">
                <a16:creationId xmlns:a16="http://schemas.microsoft.com/office/drawing/2014/main" id="{510CABDE-086E-B4FA-0409-22828053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187850"/>
            <a:ext cx="4470321" cy="25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3BD230-6E5B-F5C1-AAB5-1238C68A2940}"/>
              </a:ext>
            </a:extLst>
          </p:cNvPr>
          <p:cNvGrpSpPr/>
          <p:nvPr/>
        </p:nvGrpSpPr>
        <p:grpSpPr>
          <a:xfrm>
            <a:off x="285750" y="4050171"/>
            <a:ext cx="5449554" cy="2335526"/>
            <a:chOff x="5492865" y="1179460"/>
            <a:chExt cx="6352390" cy="29311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871B2-0C5D-A6EE-7405-C4222BCAFAAF}"/>
                </a:ext>
              </a:extLst>
            </p:cNvPr>
            <p:cNvSpPr/>
            <p:nvPr/>
          </p:nvSpPr>
          <p:spPr>
            <a:xfrm>
              <a:off x="5492865" y="1179460"/>
              <a:ext cx="6352390" cy="2931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AFFB2B-3BD6-628F-766D-0802D217A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865" y="1179460"/>
              <a:ext cx="6326848" cy="293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581E902-2B9C-9A62-1617-BEEAA3A59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6" t="4718" r="7249"/>
          <a:stretch/>
        </p:blipFill>
        <p:spPr>
          <a:xfrm rot="10800000">
            <a:off x="6240391" y="1256887"/>
            <a:ext cx="4970796" cy="51288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34161D-1E95-3D4A-3D45-D8A0D64CDC1E}"/>
              </a:ext>
            </a:extLst>
          </p:cNvPr>
          <p:cNvSpPr txBox="1"/>
          <p:nvPr/>
        </p:nvSpPr>
        <p:spPr>
          <a:xfrm>
            <a:off x="333375" y="1301669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</a:rPr>
              <a:t>젤다의</a:t>
            </a:r>
            <a:r>
              <a:rPr lang="ko-KR" altLang="en-US" sz="1600" dirty="0">
                <a:solidFill>
                  <a:schemeClr val="bg1"/>
                </a:solidFill>
              </a:rPr>
              <a:t> 동굴 맵 참고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16C3A-4C33-3737-0795-FF35B28D2BA3}"/>
              </a:ext>
            </a:extLst>
          </p:cNvPr>
          <p:cNvSpPr txBox="1"/>
          <p:nvPr/>
        </p:nvSpPr>
        <p:spPr>
          <a:xfrm>
            <a:off x="363960" y="3761559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BD1D9-C715-B425-EDA4-D564425565EA}"/>
              </a:ext>
            </a:extLst>
          </p:cNvPr>
          <p:cNvSpPr txBox="1"/>
          <p:nvPr/>
        </p:nvSpPr>
        <p:spPr>
          <a:xfrm>
            <a:off x="6311754" y="1301669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맵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860826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36142-FAB7-9449-4837-474E902C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 </a:t>
            </a:r>
            <a:r>
              <a:rPr lang="en-US" altLang="ko-KR" dirty="0"/>
              <a:t>– Shop</a:t>
            </a:r>
            <a:endParaRPr lang="ko-KR" altLang="en-US" dirty="0"/>
          </a:p>
        </p:txBody>
      </p:sp>
      <p:pic>
        <p:nvPicPr>
          <p:cNvPr id="1026" name="Picture 2" descr="부탁받아서 그려 본 언더테일 일러스트, 그릴비에서 : 네이버 블로그">
            <a:extLst>
              <a:ext uri="{FF2B5EF4-FFF2-40B4-BE49-F238E27FC236}">
                <a16:creationId xmlns:a16="http://schemas.microsoft.com/office/drawing/2014/main" id="{87544330-6026-9106-603D-A1934519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312832" cy="398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0C8DA9-DD03-51F6-3213-7132986D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76" y="1690688"/>
            <a:ext cx="7102324" cy="399505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C64D7-2893-C712-8566-FF98DC97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03B18-2199-C7A8-29EA-8819DA87C969}"/>
              </a:ext>
            </a:extLst>
          </p:cNvPr>
          <p:cNvSpPr txBox="1"/>
          <p:nvPr/>
        </p:nvSpPr>
        <p:spPr>
          <a:xfrm>
            <a:off x="0" y="1763064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원작 </a:t>
            </a:r>
            <a:r>
              <a:rPr lang="en-US" altLang="ko-KR" sz="1600" dirty="0">
                <a:solidFill>
                  <a:schemeClr val="bg1"/>
                </a:solidFill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</a:rPr>
              <a:t>언더테일의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그릴비</a:t>
            </a:r>
            <a:r>
              <a:rPr lang="ko-KR" altLang="en-US" sz="1600" dirty="0">
                <a:solidFill>
                  <a:schemeClr val="bg1"/>
                </a:solidFill>
              </a:rPr>
              <a:t> 참고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6CE09-29FF-5AB1-6095-AAE3AACD6821}"/>
              </a:ext>
            </a:extLst>
          </p:cNvPr>
          <p:cNvSpPr txBox="1"/>
          <p:nvPr/>
        </p:nvSpPr>
        <p:spPr>
          <a:xfrm>
            <a:off x="5089676" y="1763064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</a:rPr>
              <a:t>맵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07318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D44F-52A9-47B4-AFCC-C56FA42C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39A6E7B-C392-5212-ADC9-91ED1B1EF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918724"/>
              </p:ext>
            </p:extLst>
          </p:nvPr>
        </p:nvGraphicFramePr>
        <p:xfrm>
          <a:off x="276136" y="1179460"/>
          <a:ext cx="11544389" cy="5206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721">
                  <a:extLst>
                    <a:ext uri="{9D8B030D-6E8A-4147-A177-3AD203B41FA5}">
                      <a16:colId xmlns:a16="http://schemas.microsoft.com/office/drawing/2014/main" val="821609067"/>
                    </a:ext>
                  </a:extLst>
                </a:gridCol>
                <a:gridCol w="9502668">
                  <a:extLst>
                    <a:ext uri="{9D8B030D-6E8A-4147-A177-3AD203B41FA5}">
                      <a16:colId xmlns:a16="http://schemas.microsoft.com/office/drawing/2014/main" val="20147698"/>
                    </a:ext>
                  </a:extLst>
                </a:gridCol>
              </a:tblGrid>
              <a:tr h="550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2333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팔라독의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꿈꾸는 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7220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인칭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어드벤쳐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20506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몬스터를 사냥해서 코인을 모아 상점에서 스크롤 구매 후 미로로 이동해서 보물상자를 찾는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858800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사용한 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Unity, 3D Max, Substance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65528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964582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2023/03/02~2023/04/30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1497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유한상태머신을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이용한 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구현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 직접 모델링 및 구현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30663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7397CE-376B-01F3-8257-9E08F3D5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AA91A1-948F-1A6E-AC84-CC83398C287C}"/>
              </a:ext>
            </a:extLst>
          </p:cNvPr>
          <p:cNvCxnSpPr/>
          <p:nvPr/>
        </p:nvCxnSpPr>
        <p:spPr>
          <a:xfrm>
            <a:off x="-238125" y="1179461"/>
            <a:ext cx="12744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13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D53F7-FE1B-B415-384E-BDC35341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사용한 리소스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68797F-70B3-A062-5166-0A28D59D3E0A}"/>
              </a:ext>
            </a:extLst>
          </p:cNvPr>
          <p:cNvGrpSpPr/>
          <p:nvPr/>
        </p:nvGrpSpPr>
        <p:grpSpPr>
          <a:xfrm>
            <a:off x="369939" y="1235251"/>
            <a:ext cx="4475729" cy="1981199"/>
            <a:chOff x="236421" y="1163849"/>
            <a:chExt cx="8671158" cy="37058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0B79DA-83A8-BD69-8558-2955FCC68D3C}"/>
                </a:ext>
              </a:extLst>
            </p:cNvPr>
            <p:cNvGrpSpPr/>
            <p:nvPr/>
          </p:nvGrpSpPr>
          <p:grpSpPr>
            <a:xfrm>
              <a:off x="236421" y="1163849"/>
              <a:ext cx="8278929" cy="3705807"/>
              <a:chOff x="0" y="923801"/>
              <a:chExt cx="9144000" cy="409302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6BC7984-215E-90A1-FC23-AD47FDD2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23801"/>
                <a:ext cx="9144000" cy="4093029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0DEAD91-9827-87A2-3C1B-1515FEB49230}"/>
                  </a:ext>
                </a:extLst>
              </p:cNvPr>
              <p:cNvSpPr/>
              <p:nvPr/>
            </p:nvSpPr>
            <p:spPr>
              <a:xfrm>
                <a:off x="6000750" y="1235405"/>
                <a:ext cx="3143250" cy="378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1F512-1A95-464D-EED2-9DDB77D177DC}"/>
                </a:ext>
              </a:extLst>
            </p:cNvPr>
            <p:cNvSpPr/>
            <p:nvPr/>
          </p:nvSpPr>
          <p:spPr>
            <a:xfrm>
              <a:off x="5667983" y="1562100"/>
              <a:ext cx="3239596" cy="1647825"/>
            </a:xfrm>
            <a:prstGeom prst="rect">
              <a:avLst/>
            </a:prstGeom>
            <a:solidFill>
              <a:srgbClr val="2625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165745-6D85-3662-BF93-34AE7696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983" y="1981627"/>
              <a:ext cx="1719448" cy="10355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3AA045-0033-DF06-FE75-FC3FF357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267" y="2480720"/>
              <a:ext cx="1668312" cy="23394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CBF731-AB05-FFC2-19F7-25C3B6FD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83" y="3016752"/>
              <a:ext cx="1570943" cy="1795363"/>
            </a:xfrm>
            <a:prstGeom prst="rect">
              <a:avLst/>
            </a:prstGeom>
          </p:spPr>
        </p:pic>
      </p:grpSp>
      <p:pic>
        <p:nvPicPr>
          <p:cNvPr id="12" name="Picture 2" descr="screenshot">
            <a:extLst>
              <a:ext uri="{FF2B5EF4-FFF2-40B4-BE49-F238E27FC236}">
                <a16:creationId xmlns:a16="http://schemas.microsoft.com/office/drawing/2014/main" id="{C88BD914-3C47-15B2-1909-475913C5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9" y="3340161"/>
            <a:ext cx="4475729" cy="29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F8338E-6CD0-DB2C-D98D-2AD6A2B0C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469" y="634492"/>
            <a:ext cx="2093531" cy="2093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26E563-C935-12A1-6493-9641F6A0D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468" y="2689799"/>
            <a:ext cx="2093531" cy="2093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B57E4-8132-34C6-5011-560F19E8A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469" y="4764469"/>
            <a:ext cx="2093531" cy="2093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A86156-2F50-8B46-CDF7-A1CD77BFA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333" y="1751435"/>
            <a:ext cx="624314" cy="9488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4ADC32-9395-BA95-4840-1F7B48F29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03953" y="817568"/>
            <a:ext cx="2093531" cy="19767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586882-9B81-5CFF-C06C-E1E500BC5D6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240" r="3277"/>
          <a:stretch/>
        </p:blipFill>
        <p:spPr>
          <a:xfrm>
            <a:off x="6808781" y="4671252"/>
            <a:ext cx="3287720" cy="22152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F3EA56B-0698-38B5-CEC6-0218860F49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2715" y="2803747"/>
            <a:ext cx="3287720" cy="184677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A8C05C-16FB-2AAF-E24E-3478DB89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8B4666-43DF-EAF5-879F-6CA6A2ADDE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2979" y="5086862"/>
            <a:ext cx="1695450" cy="15423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86B674-3694-8D12-8757-5B08A5C74F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11011" y="3446358"/>
            <a:ext cx="1695450" cy="1640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8AAB07-6FEE-468A-0F08-E984221726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66082" y="2184558"/>
            <a:ext cx="1440379" cy="130309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E7CEA2-9C9D-EC2C-7B61-A2103A1C6EA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29037" y="208685"/>
            <a:ext cx="986826" cy="1921984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8D65FE-23BE-0D45-BB0E-C170FD99A5C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6152138" y="449240"/>
            <a:ext cx="2044268" cy="176583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401B07-D434-247A-3A52-6262295C7EF5}"/>
              </a:ext>
            </a:extLst>
          </p:cNvPr>
          <p:cNvCxnSpPr/>
          <p:nvPr/>
        </p:nvCxnSpPr>
        <p:spPr>
          <a:xfrm>
            <a:off x="4930018" y="412824"/>
            <a:ext cx="0" cy="6282759"/>
          </a:xfrm>
          <a:prstGeom prst="line">
            <a:avLst/>
          </a:prstGeom>
          <a:ln w="28575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F9F22E-2EA6-4A3F-68A6-17E2DD6DE430}"/>
              </a:ext>
            </a:extLst>
          </p:cNvPr>
          <p:cNvSpPr txBox="1"/>
          <p:nvPr/>
        </p:nvSpPr>
        <p:spPr>
          <a:xfrm>
            <a:off x="1478248" y="965076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외부 </a:t>
            </a:r>
            <a:r>
              <a:rPr lang="ko-KR" altLang="en-US" sz="1600" dirty="0" err="1">
                <a:solidFill>
                  <a:schemeClr val="bg1"/>
                </a:solidFill>
              </a:rPr>
              <a:t>에셋</a:t>
            </a:r>
            <a:r>
              <a:rPr lang="ko-KR" altLang="en-US" sz="1600" dirty="0">
                <a:solidFill>
                  <a:schemeClr val="bg1"/>
                </a:solidFill>
              </a:rPr>
              <a:t>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C4DC6D-6062-CF07-A789-9C5612F362B4}"/>
              </a:ext>
            </a:extLst>
          </p:cNvPr>
          <p:cNvSpPr txBox="1"/>
          <p:nvPr/>
        </p:nvSpPr>
        <p:spPr>
          <a:xfrm>
            <a:off x="7837103" y="501915"/>
            <a:ext cx="1705150" cy="28861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직접 제작</a:t>
            </a:r>
          </a:p>
        </p:txBody>
      </p:sp>
    </p:spTree>
    <p:extLst>
      <p:ext uri="{BB962C8B-B14F-4D97-AF65-F5344CB8AC3E}">
        <p14:creationId xmlns:p14="http://schemas.microsoft.com/office/powerpoint/2010/main" val="19283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30157 -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22EB-DD03-48CD-8115-7ECB1115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96F204C-9495-F109-BD25-E3D3E5589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641745"/>
              </p:ext>
            </p:extLst>
          </p:nvPr>
        </p:nvGraphicFramePr>
        <p:xfrm>
          <a:off x="295275" y="1190625"/>
          <a:ext cx="11544300" cy="519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6847">
                  <a:extLst>
                    <a:ext uri="{9D8B030D-6E8A-4147-A177-3AD203B41FA5}">
                      <a16:colId xmlns:a16="http://schemas.microsoft.com/office/drawing/2014/main" val="619270907"/>
                    </a:ext>
                  </a:extLst>
                </a:gridCol>
                <a:gridCol w="9607453">
                  <a:extLst>
                    <a:ext uri="{9D8B030D-6E8A-4147-A177-3AD203B41FA5}">
                      <a16:colId xmlns:a16="http://schemas.microsoft.com/office/drawing/2014/main" val="315074413"/>
                    </a:ext>
                  </a:extLst>
                </a:gridCol>
              </a:tblGrid>
              <a:tr h="61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77410"/>
                  </a:ext>
                </a:extLst>
              </a:tr>
              <a:tr h="1522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강대성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클래스 설계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Enemy Ai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Scene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MapManager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Git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7309"/>
                  </a:ext>
                </a:extLst>
              </a:tr>
              <a:tr h="2436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강경수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를 이용한 캐릭터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이펙트 모델링 및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모델링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바이패드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Substance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머테리얼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텍스쳐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게임에 사용할 각종 이미지 리소스제작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파티클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10872"/>
                  </a:ext>
                </a:extLst>
              </a:tr>
              <a:tr h="617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조성윤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38021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4D14E7-21CD-942E-EE19-167F829B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09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FF6E3-32D7-AE2A-F3A0-FD7CD50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26170-3A19-983C-CF95-2E389224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모티브 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492C49-0176-5A99-2D38-32466DBD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Picture 4" descr="1993년 '젤다의 전설: 꿈꾸는 섬' 원작 VS 리메이크 대탐험 : 네이버 포스트">
            <a:extLst>
              <a:ext uri="{FF2B5EF4-FFF2-40B4-BE49-F238E27FC236}">
                <a16:creationId xmlns:a16="http://schemas.microsoft.com/office/drawing/2014/main" id="{DF23301D-5B5A-9617-CFC4-D4C5089B4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0"/>
          <a:stretch/>
        </p:blipFill>
        <p:spPr bwMode="auto">
          <a:xfrm>
            <a:off x="3919761" y="1768211"/>
            <a:ext cx="4278172" cy="39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CB85F-AD0A-48C5-A9BB-6906D5E2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게임플레이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0BD5D-64E5-4EAB-BAC7-A99A6D92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171575"/>
            <a:ext cx="11544300" cy="521412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32AD9-6AFA-A117-B3AF-FF71E2E1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5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2B596-75D7-4D04-B651-A8FA72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F7505-7A7C-48B7-B42D-D1440A24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플레이어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아이템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Ui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F607B-9F10-6A64-98F3-1927CEE6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61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D5556-033B-8D85-B528-72947D08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F2532-07E1-0CA9-A183-6DDC2B03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CB39D-0CDA-7728-1BCF-0945DDCF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4312398" y="1888331"/>
            <a:ext cx="3567204" cy="308133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795F642-8673-D646-87AD-013ACB2D0930}"/>
              </a:ext>
            </a:extLst>
          </p:cNvPr>
          <p:cNvGrpSpPr/>
          <p:nvPr/>
        </p:nvGrpSpPr>
        <p:grpSpPr>
          <a:xfrm>
            <a:off x="4188611" y="3662643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7" name="원형: 비어 있음 6">
              <a:extLst>
                <a:ext uri="{FF2B5EF4-FFF2-40B4-BE49-F238E27FC236}">
                  <a16:creationId xmlns:a16="http://schemas.microsoft.com/office/drawing/2014/main" id="{7AD7F881-06B7-D4A5-1F40-6102874274E0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2421CE0-8DB1-5712-9129-AB034B9869BF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675E56F-6F62-BF46-03FA-AB546F98FEB0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2EC7B72-E85B-63D7-9640-12DAEC82C0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AA6686-1D49-C93C-441E-6D627F65F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DDB76-AD23-3FAC-52F9-83D374BB1302}"/>
              </a:ext>
            </a:extLst>
          </p:cNvPr>
          <p:cNvSpPr/>
          <p:nvPr/>
        </p:nvSpPr>
        <p:spPr>
          <a:xfrm>
            <a:off x="724809" y="1225549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 영상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642628-941E-001B-41BA-F7044665D43A}"/>
              </a:ext>
            </a:extLst>
          </p:cNvPr>
          <p:cNvSpPr/>
          <p:nvPr/>
        </p:nvSpPr>
        <p:spPr>
          <a:xfrm>
            <a:off x="8952589" y="3841076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방어 영상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7B781-4F7C-A3C5-86E0-7A2ACBC05DA5}"/>
              </a:ext>
            </a:extLst>
          </p:cNvPr>
          <p:cNvGrpSpPr/>
          <p:nvPr/>
        </p:nvGrpSpPr>
        <p:grpSpPr>
          <a:xfrm>
            <a:off x="6924821" y="3031542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DE8E520C-577A-D3CD-98FC-0CE6484D5B93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90F4129-5DB0-CF40-1C74-A2D4B8C430E5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FE8F44C-75EB-A8E4-5102-E6CC6E86A446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0A31E3A-2C07-8B7F-947A-B9177BE450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DD6225E-BBD2-CF48-CAB9-632472D588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E6E23B1-121B-0E59-F682-E987CA613CD6}"/>
              </a:ext>
            </a:extLst>
          </p:cNvPr>
          <p:cNvSpPr txBox="1">
            <a:spLocks/>
          </p:cNvSpPr>
          <p:nvPr/>
        </p:nvSpPr>
        <p:spPr>
          <a:xfrm>
            <a:off x="4407863" y="5499737"/>
            <a:ext cx="3687818" cy="11950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HP : </a:t>
            </a:r>
            <a:r>
              <a:rPr lang="ko-KR" altLang="en-US" sz="2000" dirty="0">
                <a:solidFill>
                  <a:schemeClr val="bg1"/>
                </a:solidFill>
              </a:rPr>
              <a:t>♥♥♥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1E1EA68-7250-5F78-35E5-6313FAEAA633}"/>
              </a:ext>
            </a:extLst>
          </p:cNvPr>
          <p:cNvSpPr txBox="1">
            <a:spLocks/>
          </p:cNvSpPr>
          <p:nvPr/>
        </p:nvSpPr>
        <p:spPr>
          <a:xfrm>
            <a:off x="741280" y="2597748"/>
            <a:ext cx="3586392" cy="7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공격에 맞은 적은 체력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이 감소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</a:rPr>
              <a:t>공격중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피격시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모션캔슬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137DB02-0FEC-ADE4-4045-DF516D88437F}"/>
              </a:ext>
            </a:extLst>
          </p:cNvPr>
          <p:cNvSpPr txBox="1">
            <a:spLocks/>
          </p:cNvSpPr>
          <p:nvPr/>
        </p:nvSpPr>
        <p:spPr>
          <a:xfrm>
            <a:off x="6975961" y="5211583"/>
            <a:ext cx="4491230" cy="108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정면으로 들어오는 공격 방어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방어 </a:t>
            </a:r>
            <a:r>
              <a:rPr lang="ko-KR" altLang="en-US" sz="1600" dirty="0" err="1">
                <a:solidFill>
                  <a:schemeClr val="bg1"/>
                </a:solidFill>
              </a:rPr>
              <a:t>성공시</a:t>
            </a:r>
            <a:r>
              <a:rPr lang="ko-KR" altLang="en-US" sz="1600" dirty="0">
                <a:solidFill>
                  <a:schemeClr val="bg1"/>
                </a:solidFill>
              </a:rPr>
              <a:t> 잠시 무적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정면이 아닌 공격은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피격됨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23" name="그래픽 22" descr="비디오 카메라">
            <a:extLst>
              <a:ext uri="{FF2B5EF4-FFF2-40B4-BE49-F238E27FC236}">
                <a16:creationId xmlns:a16="http://schemas.microsoft.com/office/drawing/2014/main" id="{0BADF208-238F-4D14-B7C1-5471FEB30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55273" flipH="1">
            <a:off x="7435405" y="1413635"/>
            <a:ext cx="914400" cy="9144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8D4A381-E8A0-7B96-8871-6D5E6540887E}"/>
              </a:ext>
            </a:extLst>
          </p:cNvPr>
          <p:cNvCxnSpPr>
            <a:cxnSpLocks/>
          </p:cNvCxnSpPr>
          <p:nvPr/>
        </p:nvCxnSpPr>
        <p:spPr>
          <a:xfrm flipH="1" flipV="1">
            <a:off x="6810529" y="2054941"/>
            <a:ext cx="833847" cy="15799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E04454-DD5D-113D-1C6B-B0705B36A650}"/>
              </a:ext>
            </a:extLst>
          </p:cNvPr>
          <p:cNvCxnSpPr>
            <a:cxnSpLocks/>
          </p:cNvCxnSpPr>
          <p:nvPr/>
        </p:nvCxnSpPr>
        <p:spPr>
          <a:xfrm flipH="1">
            <a:off x="7217825" y="2240369"/>
            <a:ext cx="474031" cy="533566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7049F-9E92-5665-14D2-B16282904FFF}"/>
              </a:ext>
            </a:extLst>
          </p:cNvPr>
          <p:cNvSpPr/>
          <p:nvPr/>
        </p:nvSpPr>
        <p:spPr>
          <a:xfrm>
            <a:off x="8983755" y="1174143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영상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FDAFB96-BEA7-264E-0C32-6FB5D62FCD20}"/>
              </a:ext>
            </a:extLst>
          </p:cNvPr>
          <p:cNvSpPr txBox="1">
            <a:spLocks/>
          </p:cNvSpPr>
          <p:nvPr/>
        </p:nvSpPr>
        <p:spPr>
          <a:xfrm>
            <a:off x="6975961" y="2569457"/>
            <a:ext cx="4491230" cy="89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캐릭터 위에서 바라보는 </a:t>
            </a:r>
            <a:r>
              <a:rPr lang="en-US" altLang="ko-KR" sz="1600" dirty="0">
                <a:solidFill>
                  <a:schemeClr val="bg1"/>
                </a:solidFill>
              </a:rPr>
              <a:t>Top View</a:t>
            </a:r>
          </a:p>
          <a:p>
            <a:pPr algn="r"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</a:rPr>
              <a:t>CineMachine</a:t>
            </a:r>
            <a:r>
              <a:rPr lang="ko-KR" altLang="en-US" sz="1600" dirty="0">
                <a:solidFill>
                  <a:schemeClr val="bg1"/>
                </a:solidFill>
              </a:rPr>
              <a:t>으로 구현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C6CE1D-671D-4857-B8B1-A4AF00D89708}"/>
              </a:ext>
            </a:extLst>
          </p:cNvPr>
          <p:cNvSpPr/>
          <p:nvPr/>
        </p:nvSpPr>
        <p:spPr>
          <a:xfrm>
            <a:off x="678167" y="4143406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점프 영상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673FE9A-9A4E-99F3-816B-154AED035BAC}"/>
              </a:ext>
            </a:extLst>
          </p:cNvPr>
          <p:cNvSpPr txBox="1">
            <a:spLocks/>
          </p:cNvSpPr>
          <p:nvPr/>
        </p:nvSpPr>
        <p:spPr>
          <a:xfrm>
            <a:off x="678167" y="5546372"/>
            <a:ext cx="4491230" cy="35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점프 키 </a:t>
            </a:r>
            <a:r>
              <a:rPr lang="ko-KR" altLang="en-US" sz="1600" dirty="0" err="1">
                <a:solidFill>
                  <a:schemeClr val="bg1"/>
                </a:solidFill>
              </a:rPr>
              <a:t>입력시</a:t>
            </a:r>
            <a:r>
              <a:rPr lang="ko-KR" altLang="en-US" sz="1600" dirty="0">
                <a:solidFill>
                  <a:schemeClr val="bg1"/>
                </a:solidFill>
              </a:rPr>
              <a:t> 점프 가능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FB12A1-0A3A-A4C2-E518-47D2B4E03710}"/>
              </a:ext>
            </a:extLst>
          </p:cNvPr>
          <p:cNvCxnSpPr/>
          <p:nvPr/>
        </p:nvCxnSpPr>
        <p:spPr>
          <a:xfrm flipH="1" flipV="1">
            <a:off x="3409950" y="3094559"/>
            <a:ext cx="974226" cy="7636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D96DEFD-67AC-B6C6-74C9-C2F4B6B7657B}"/>
              </a:ext>
            </a:extLst>
          </p:cNvPr>
          <p:cNvCxnSpPr/>
          <p:nvPr/>
        </p:nvCxnSpPr>
        <p:spPr>
          <a:xfrm flipH="1">
            <a:off x="3409950" y="4428604"/>
            <a:ext cx="2505075" cy="9530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9A8A36-1FBF-A8AA-4419-A4917428C2B5}"/>
              </a:ext>
            </a:extLst>
          </p:cNvPr>
          <p:cNvCxnSpPr>
            <a:cxnSpLocks/>
          </p:cNvCxnSpPr>
          <p:nvPr/>
        </p:nvCxnSpPr>
        <p:spPr>
          <a:xfrm>
            <a:off x="8326395" y="1888331"/>
            <a:ext cx="972982" cy="35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88D104E-218C-6733-EF94-3DE67860A465}"/>
              </a:ext>
            </a:extLst>
          </p:cNvPr>
          <p:cNvCxnSpPr>
            <a:stCxn id="15" idx="5"/>
          </p:cNvCxnSpPr>
          <p:nvPr/>
        </p:nvCxnSpPr>
        <p:spPr>
          <a:xfrm>
            <a:off x="7693337" y="3785391"/>
            <a:ext cx="1041088" cy="7409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Medium">
      <a:majorFont>
        <a:latin typeface="G마켓 산스 Medium"/>
        <a:ea typeface="G마켓 산스 Medium"/>
        <a:cs typeface=""/>
      </a:majorFont>
      <a:minorFont>
        <a:latin typeface="G마켓 산스 Medium"/>
        <a:ea typeface="G마켓 산스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EA70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buFontTx/>
          <a:buChar char="-"/>
          <a:defRPr sz="16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1222</Words>
  <Application>Microsoft Office PowerPoint</Application>
  <PresentationFormat>와이드스크린</PresentationFormat>
  <Paragraphs>345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G마켓 산스 Medium</vt:lpstr>
      <vt:lpstr>Arial</vt:lpstr>
      <vt:lpstr>맑은 고딕</vt:lpstr>
      <vt:lpstr>Office 테마</vt:lpstr>
      <vt:lpstr>PowerPoint 프레젠테이션</vt:lpstr>
      <vt:lpstr>PowerPoint 프레젠테이션</vt:lpstr>
      <vt:lpstr>목차</vt:lpstr>
      <vt:lpstr>개요</vt:lpstr>
      <vt:lpstr>개요</vt:lpstr>
      <vt:lpstr>개요</vt:lpstr>
      <vt:lpstr>게임플레이 영상</vt:lpstr>
      <vt:lpstr>시스템</vt:lpstr>
      <vt:lpstr>시스템 - 플레이어</vt:lpstr>
      <vt:lpstr>시스템 – 플레이어 조작키</vt:lpstr>
      <vt:lpstr>시스템 – 맵</vt:lpstr>
      <vt:lpstr>시스템 - 적</vt:lpstr>
      <vt:lpstr>시스템 - 적</vt:lpstr>
      <vt:lpstr>시스템 - 함정</vt:lpstr>
      <vt:lpstr>시스템 - 아이템</vt:lpstr>
      <vt:lpstr>시스템 - 아이템</vt:lpstr>
      <vt:lpstr>PowerPoint 프레젠테이션</vt:lpstr>
      <vt:lpstr>PowerPoint 프레젠테이션</vt:lpstr>
      <vt:lpstr>PowerPoint 프레젠테이션</vt:lpstr>
      <vt:lpstr>시스템 - UI</vt:lpstr>
      <vt:lpstr>PowerPoint 프레젠테이션</vt:lpstr>
      <vt:lpstr>Enemy</vt:lpstr>
      <vt:lpstr>Player</vt:lpstr>
      <vt:lpstr>Map Manager</vt:lpstr>
      <vt:lpstr>Trap &amp; Sub</vt:lpstr>
      <vt:lpstr>MapManager</vt:lpstr>
      <vt:lpstr>Enemy</vt:lpstr>
      <vt:lpstr>PowerPoint 프레젠테이션</vt:lpstr>
      <vt:lpstr>프로그래밍 기술 소개 </vt:lpstr>
      <vt:lpstr>프로그래밍 기술 소개 - EnemyBase</vt:lpstr>
      <vt:lpstr>잘된점, 아쉬운점</vt:lpstr>
      <vt:lpstr>애니메이션 - Player</vt:lpstr>
      <vt:lpstr>애니메이션 - Enemy</vt:lpstr>
      <vt:lpstr>제작 과정</vt:lpstr>
      <vt:lpstr>제작과정 - 캐릭터</vt:lpstr>
      <vt:lpstr>제작과정 - 캐릭터</vt:lpstr>
      <vt:lpstr>제작과정 - Main</vt:lpstr>
      <vt:lpstr>제작과정 – Sub</vt:lpstr>
      <vt:lpstr>제작과정 – Shop</vt:lpstr>
      <vt:lpstr>사용한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Atents</cp:lastModifiedBy>
  <cp:revision>137</cp:revision>
  <dcterms:created xsi:type="dcterms:W3CDTF">2023-04-28T07:10:18Z</dcterms:created>
  <dcterms:modified xsi:type="dcterms:W3CDTF">2023-05-02T05:57:11Z</dcterms:modified>
</cp:coreProperties>
</file>